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438" r:id="rId5"/>
    <p:sldId id="260" r:id="rId6"/>
    <p:sldId id="441" r:id="rId7"/>
    <p:sldId id="434" r:id="rId8"/>
    <p:sldId id="439" r:id="rId9"/>
    <p:sldId id="442" r:id="rId10"/>
    <p:sldId id="443" r:id="rId11"/>
    <p:sldId id="440" r:id="rId12"/>
    <p:sldId id="3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686A"/>
    <a:srgbClr val="939393"/>
    <a:srgbClr val="58595B"/>
    <a:srgbClr val="B4B4B4"/>
    <a:srgbClr val="8C8C8C"/>
    <a:srgbClr val="E2006B"/>
    <a:srgbClr val="E7E7E8"/>
    <a:srgbClr val="000000"/>
    <a:srgbClr val="262626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4680" autoAdjust="0"/>
  </p:normalViewPr>
  <p:slideViewPr>
    <p:cSldViewPr snapToGrid="0" snapToObjects="1" showGuides="1">
      <p:cViewPr varScale="1">
        <p:scale>
          <a:sx n="81" d="100"/>
          <a:sy n="81" d="100"/>
        </p:scale>
        <p:origin x="63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92D400"/>
              </a:solidFill>
            </c:spPr>
          </c:dPt>
          <c:dPt>
            <c:idx val="1"/>
            <c:bubble3D val="0"/>
            <c:spPr>
              <a:pattFill prst="dkDnDiag">
                <a:fgClr>
                  <a:srgbClr val="000000">
                    <a:lumMod val="50000"/>
                    <a:lumOff val="50000"/>
                  </a:srgbClr>
                </a:fgClr>
                <a:bgClr>
                  <a:srgbClr val="000000">
                    <a:lumMod val="95000"/>
                    <a:lumOff val="5000"/>
                  </a:srgbClr>
                </a:bgClr>
              </a:patt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</c:dPt>
          <c:dPt>
            <c:idx val="1"/>
            <c:bubble3D val="0"/>
            <c:spPr>
              <a:pattFill prst="dkDnDiag">
                <a:fgClr>
                  <a:schemeClr val="accent1">
                    <a:lumMod val="50000"/>
                    <a:lumOff val="50000"/>
                  </a:schemeClr>
                </a:fgClr>
                <a:bgClr>
                  <a:schemeClr val="accent1"/>
                </a:bgClr>
              </a:patt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</c:dPt>
          <c:dPt>
            <c:idx val="1"/>
            <c:bubble3D val="0"/>
            <c:spPr>
              <a:pattFill prst="dkDnDiag">
                <a:fgClr>
                  <a:schemeClr val="accent1">
                    <a:lumMod val="50000"/>
                    <a:lumOff val="50000"/>
                  </a:schemeClr>
                </a:fgClr>
                <a:bgClr>
                  <a:schemeClr val="accent1"/>
                </a:bgClr>
              </a:patt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73</c:v>
                </c:pt>
                <c:pt idx="1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</c:dPt>
          <c:dPt>
            <c:idx val="1"/>
            <c:bubble3D val="0"/>
            <c:spPr>
              <a:pattFill prst="dkDnDiag">
                <a:fgClr>
                  <a:schemeClr val="accent1">
                    <a:lumMod val="50000"/>
                    <a:lumOff val="50000"/>
                  </a:schemeClr>
                </a:fgClr>
                <a:bgClr>
                  <a:schemeClr val="accent1"/>
                </a:bgClr>
              </a:patt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</c:spPr>
          </c:dPt>
          <c:dPt>
            <c:idx val="1"/>
            <c:bubble3D val="0"/>
            <c:spPr>
              <a:solidFill>
                <a:schemeClr val="accent6"/>
              </a:solidFill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5714309368480311E-3"/>
          <c:y val="0"/>
          <c:w val="0.73390064523184606"/>
          <c:h val="0.793869803032784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 8am</c:v>
                </c:pt>
              </c:strCache>
            </c:strRef>
          </c:tx>
          <c:spPr>
            <a:solidFill>
              <a:srgbClr val="92D4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Illegal Parking Distribution</c:v>
                </c:pt>
              </c:strCache>
            </c:strRef>
          </c:cat>
          <c:val>
            <c:numRef>
              <c:f>Sheet1!$B$2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8am - 4pm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Illegal Parking Distribution</c:v>
                </c:pt>
              </c:strCache>
            </c:strRef>
          </c:cat>
          <c:val>
            <c:numRef>
              <c:f>Sheet1!$C$2</c:f>
              <c:numCache>
                <c:formatCode>0%</c:formatCode>
                <c:ptCount val="1"/>
                <c:pt idx="0">
                  <c:v>0.54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After 4pm</c:v>
                </c:pt>
              </c:strCache>
            </c:strRef>
          </c:tx>
          <c:spPr>
            <a:solidFill>
              <a:srgbClr val="92D400"/>
            </a:solidFill>
            <a:ln w="25400"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Illegal Parking Distribution</c:v>
                </c:pt>
              </c:strCache>
            </c:strRef>
          </c:cat>
          <c:val>
            <c:numRef>
              <c:f>Sheet1!$D$2</c:f>
              <c:numCache>
                <c:formatCode>0%</c:formatCode>
                <c:ptCount val="1"/>
                <c:pt idx="0">
                  <c:v>0.31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52502072"/>
        <c:axId val="652502464"/>
      </c:barChart>
      <c:catAx>
        <c:axId val="6525020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52502464"/>
        <c:crosses val="autoZero"/>
        <c:auto val="1"/>
        <c:lblAlgn val="ctr"/>
        <c:lblOffset val="100"/>
        <c:noMultiLvlLbl val="0"/>
      </c:catAx>
      <c:valAx>
        <c:axId val="65250246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652502072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100">
          <a:solidFill>
            <a:schemeClr val="accent4"/>
          </a:solidFill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03A04-0626-44D4-B6D6-43B9D98023FD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34052-12FB-4B01-8A2E-D87AD7371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10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83" y="1122363"/>
            <a:ext cx="10212330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9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883" y="3289471"/>
            <a:ext cx="10212330" cy="46569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4883" y="3678968"/>
            <a:ext cx="10212388" cy="40322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5"/>
                </a:solidFill>
              </a:defRPr>
            </a:lvl3pPr>
            <a:lvl4pPr marL="1371600" indent="0">
              <a:buNone/>
              <a:defRPr>
                <a:solidFill>
                  <a:schemeClr val="accent5"/>
                </a:solidFill>
              </a:defRPr>
            </a:lvl4pPr>
            <a:lvl5pPr marL="1828800" indent="0">
              <a:buNone/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66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ContentIcons_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11175" y="4853939"/>
            <a:ext cx="11071225" cy="1137285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1223912" y="2055814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6"/>
          </p:nvPr>
        </p:nvSpPr>
        <p:spPr>
          <a:xfrm>
            <a:off x="1223912" y="2723198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7"/>
          </p:nvPr>
        </p:nvSpPr>
        <p:spPr>
          <a:xfrm>
            <a:off x="1223912" y="3396932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8"/>
          </p:nvPr>
        </p:nvSpPr>
        <p:spPr>
          <a:xfrm>
            <a:off x="6671460" y="2055814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9"/>
          </p:nvPr>
        </p:nvSpPr>
        <p:spPr>
          <a:xfrm>
            <a:off x="6671460" y="2723198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0"/>
          </p:nvPr>
        </p:nvSpPr>
        <p:spPr>
          <a:xfrm>
            <a:off x="6671460" y="3396932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74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55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ith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91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45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493" y="1316830"/>
            <a:ext cx="7825694" cy="1325563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0493" y="2660650"/>
            <a:ext cx="7826693" cy="3516312"/>
          </a:xfrm>
        </p:spPr>
        <p:txBody>
          <a:bodyPr/>
          <a:lstStyle>
            <a:lvl1pPr marL="0" indent="0">
              <a:buClr>
                <a:schemeClr val="accent5"/>
              </a:buClr>
              <a:buNone/>
              <a:defRPr>
                <a:solidFill>
                  <a:schemeClr val="accent5"/>
                </a:solidFill>
              </a:defRPr>
            </a:lvl1pPr>
            <a:lvl2pPr marL="0" indent="0">
              <a:buClr>
                <a:schemeClr val="accent5"/>
              </a:buClr>
              <a:buNone/>
              <a:defRPr/>
            </a:lvl2pPr>
            <a:lvl3pPr marL="914400" indent="0">
              <a:buClr>
                <a:schemeClr val="accent5"/>
              </a:buClr>
              <a:buNone/>
              <a:defRPr/>
            </a:lvl3pPr>
            <a:lvl4pPr marL="1371600" indent="0">
              <a:buClr>
                <a:schemeClr val="accent5"/>
              </a:buClr>
              <a:buNone/>
              <a:defRPr/>
            </a:lvl4pPr>
            <a:lvl5pPr marL="1828800" indent="0">
              <a:buClr>
                <a:schemeClr val="accent5"/>
              </a:buClr>
              <a:buNone/>
              <a:defRPr/>
            </a:lvl5pPr>
          </a:lstStyle>
          <a:p>
            <a:pPr lvl="0"/>
            <a:r>
              <a:rPr lang="en-US" dirty="0" smtClean="0"/>
              <a:t>Section Title</a:t>
            </a:r>
          </a:p>
          <a:p>
            <a:pPr lvl="1"/>
            <a:r>
              <a:rPr lang="en-US" dirty="0" smtClean="0"/>
              <a:t>Body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08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63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494" y="2502874"/>
            <a:ext cx="3711650" cy="412114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chemeClr val="accent5"/>
              </a:buClr>
              <a:buNone/>
              <a:defRPr sz="2000"/>
            </a:lvl1pPr>
            <a:lvl2pPr marL="457200" indent="0">
              <a:lnSpc>
                <a:spcPct val="100000"/>
              </a:lnSpc>
              <a:buClr>
                <a:schemeClr val="accent5"/>
              </a:buClr>
              <a:buNone/>
              <a:defRPr sz="1800"/>
            </a:lvl2pPr>
            <a:lvl3pPr marL="914400" indent="0">
              <a:lnSpc>
                <a:spcPct val="100000"/>
              </a:lnSpc>
              <a:buClr>
                <a:schemeClr val="accent5"/>
              </a:buClr>
              <a:buNone/>
              <a:defRPr sz="1600"/>
            </a:lvl3pPr>
            <a:lvl4pPr marL="1371600" indent="0">
              <a:lnSpc>
                <a:spcPct val="100000"/>
              </a:lnSpc>
              <a:buClr>
                <a:schemeClr val="accent5"/>
              </a:buClr>
              <a:buNone/>
              <a:defRPr sz="1400"/>
            </a:lvl4pPr>
            <a:lvl5pPr marL="1828800" indent="0">
              <a:lnSpc>
                <a:spcPct val="100000"/>
              </a:lnSpc>
              <a:buClr>
                <a:schemeClr val="accent5"/>
              </a:buClr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6" y="1855174"/>
            <a:ext cx="3711421" cy="64770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32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o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880768" y="1681430"/>
            <a:ext cx="1371600" cy="136815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1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6456818" y="1681430"/>
            <a:ext cx="1371600" cy="136815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2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880768" y="3362311"/>
            <a:ext cx="1371600" cy="136815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3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6456818" y="3362311"/>
            <a:ext cx="1371600" cy="136815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4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880768" y="4975959"/>
            <a:ext cx="1371600" cy="136815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55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6456818" y="4975959"/>
            <a:ext cx="1371600" cy="136815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000"/>
            </a:lvl1pPr>
          </a:lstStyle>
          <a:p>
            <a:endParaRPr lang="en-US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544698" y="1851181"/>
            <a:ext cx="3146753" cy="337495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Ryan Gosling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190427" y="2281570"/>
            <a:ext cx="3145287" cy="548092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Chief Celebrity Officer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Company Name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95685" y="1851181"/>
            <a:ext cx="3146753" cy="337495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Ryan Gosling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546164" y="4029142"/>
            <a:ext cx="3145287" cy="548092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Chief Celebrity Officer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Company Name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44698" y="3598753"/>
            <a:ext cx="3146753" cy="337495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Ryan Gosling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190427" y="4029142"/>
            <a:ext cx="3145287" cy="548092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Chief Celebrity Officer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Company Name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188961" y="3598753"/>
            <a:ext cx="3146753" cy="337495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Ryan Gosling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546164" y="5685326"/>
            <a:ext cx="3145287" cy="548092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Chief Celebrity Officer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Company Name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44698" y="5254937"/>
            <a:ext cx="3146753" cy="337495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Ryan Gosling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190427" y="5685326"/>
            <a:ext cx="3145287" cy="548092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Chief Celebrity Officer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Company Name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188961" y="5254937"/>
            <a:ext cx="3146753" cy="337495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="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Ryan Gosling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Sample bios 01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546164" y="2280064"/>
            <a:ext cx="3145287" cy="548092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>
                <a:solidFill>
                  <a:schemeClr val="accent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Chief Celebrity Officer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451472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10613" y="781159"/>
            <a:ext cx="9933516" cy="1330325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10613" y="2111484"/>
            <a:ext cx="9933516" cy="85912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510612" y="3121278"/>
            <a:ext cx="2542885" cy="305309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10612" y="3412221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10612" y="3994114"/>
            <a:ext cx="2542885" cy="310507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510612" y="4285059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3669450" y="3121278"/>
            <a:ext cx="2542885" cy="300749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17" hasCustomPrompt="1"/>
          </p:nvPr>
        </p:nvSpPr>
        <p:spPr>
          <a:xfrm>
            <a:off x="3669450" y="3412221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669450" y="3994114"/>
            <a:ext cx="2542885" cy="310507"/>
          </a:xfrm>
        </p:spPr>
        <p:txBody>
          <a:bodyPr>
            <a:noAutofit/>
          </a:bodyPr>
          <a:lstStyle>
            <a:lvl1pPr marL="0" indent="0">
              <a:buNone/>
              <a:defRPr sz="1200" b="1" baseline="0">
                <a:solidFill>
                  <a:srgbClr val="80BB3B"/>
                </a:solidFill>
              </a:defRPr>
            </a:lvl1pPr>
          </a:lstStyle>
          <a:p>
            <a:pPr lvl="0"/>
            <a:r>
              <a:rPr lang="en-US" dirty="0" smtClean="0"/>
              <a:t>First Last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3669450" y="4285059"/>
            <a:ext cx="2542885" cy="415636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3060935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Chevron 1</a:t>
            </a:r>
            <a:endParaRPr lang="en-US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3077983"/>
            <a:ext cx="2242720" cy="304919"/>
          </a:xfrm>
        </p:spPr>
        <p:txBody>
          <a:bodyPr/>
          <a:lstStyle>
            <a:lvl1pPr marL="228600" indent="-228600" algn="ctr">
              <a:buNone/>
              <a:defRPr lang="en-US" sz="1600" i="0" dirty="0">
                <a:solidFill>
                  <a:srgbClr val="93D220"/>
                </a:solidFill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80BB3B"/>
              </a:buClr>
            </a:pPr>
            <a:r>
              <a:rPr lang="en-US" dirty="0" smtClean="0"/>
              <a:t>Enter subtitle here</a:t>
            </a:r>
            <a:endParaRPr lang="en-US" dirty="0"/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3" hasCustomPrompt="1"/>
          </p:nvPr>
        </p:nvSpPr>
        <p:spPr>
          <a:xfrm>
            <a:off x="990600" y="2680042"/>
            <a:ext cx="2242720" cy="304919"/>
          </a:xfrm>
        </p:spPr>
        <p:txBody>
          <a:bodyPr>
            <a:noAutofit/>
          </a:bodyPr>
          <a:lstStyle>
            <a:lvl1pPr marL="228600" indent="-228600" algn="ctr">
              <a:buNone/>
              <a:defRPr lang="en-US" sz="2400" i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80BB3B"/>
              </a:buClr>
            </a:pP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52" name="Text Placeholder 48"/>
          <p:cNvSpPr>
            <a:spLocks noGrp="1"/>
          </p:cNvSpPr>
          <p:nvPr>
            <p:ph type="body" sz="quarter" idx="14" hasCustomPrompt="1"/>
          </p:nvPr>
        </p:nvSpPr>
        <p:spPr>
          <a:xfrm>
            <a:off x="3557322" y="3077983"/>
            <a:ext cx="2342223" cy="304919"/>
          </a:xfrm>
        </p:spPr>
        <p:txBody>
          <a:bodyPr/>
          <a:lstStyle>
            <a:lvl1pPr marL="228600" indent="-228600" algn="l">
              <a:buNone/>
              <a:defRPr lang="en-US" sz="1600" i="0" dirty="0">
                <a:solidFill>
                  <a:srgbClr val="93D220"/>
                </a:solidFill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80BB3B"/>
              </a:buClr>
            </a:pPr>
            <a:r>
              <a:rPr lang="en-US" dirty="0" smtClean="0"/>
              <a:t>Enter subtitle here</a:t>
            </a:r>
            <a:endParaRPr lang="en-US" dirty="0"/>
          </a:p>
        </p:txBody>
      </p:sp>
      <p:sp>
        <p:nvSpPr>
          <p:cNvPr id="53" name="Text Placeholder 48"/>
          <p:cNvSpPr>
            <a:spLocks noGrp="1"/>
          </p:cNvSpPr>
          <p:nvPr>
            <p:ph type="body" sz="quarter" idx="15" hasCustomPrompt="1"/>
          </p:nvPr>
        </p:nvSpPr>
        <p:spPr>
          <a:xfrm>
            <a:off x="3557322" y="2680042"/>
            <a:ext cx="2342223" cy="304919"/>
          </a:xfrm>
        </p:spPr>
        <p:txBody>
          <a:bodyPr>
            <a:noAutofit/>
          </a:bodyPr>
          <a:lstStyle>
            <a:lvl1pPr marL="228600" indent="-228600" algn="l">
              <a:buNone/>
              <a:defRPr lang="en-US" sz="2400" i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80BB3B"/>
              </a:buClr>
            </a:pP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54" name="Text Placeholder 48"/>
          <p:cNvSpPr>
            <a:spLocks noGrp="1"/>
          </p:cNvSpPr>
          <p:nvPr>
            <p:ph type="body" sz="quarter" idx="16" hasCustomPrompt="1"/>
          </p:nvPr>
        </p:nvSpPr>
        <p:spPr>
          <a:xfrm>
            <a:off x="6391275" y="3077983"/>
            <a:ext cx="2454918" cy="304919"/>
          </a:xfrm>
        </p:spPr>
        <p:txBody>
          <a:bodyPr/>
          <a:lstStyle>
            <a:lvl1pPr marL="228600" indent="-228600" algn="l">
              <a:buNone/>
              <a:defRPr lang="en-US" sz="1600" i="0" dirty="0">
                <a:solidFill>
                  <a:srgbClr val="93D220"/>
                </a:solidFill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80BB3B"/>
              </a:buClr>
            </a:pPr>
            <a:r>
              <a:rPr lang="en-US" dirty="0" smtClean="0"/>
              <a:t>Enter subtitle here</a:t>
            </a:r>
            <a:endParaRPr lang="en-US" dirty="0"/>
          </a:p>
        </p:txBody>
      </p:sp>
      <p:sp>
        <p:nvSpPr>
          <p:cNvPr id="55" name="Text Placeholder 48"/>
          <p:cNvSpPr>
            <a:spLocks noGrp="1"/>
          </p:cNvSpPr>
          <p:nvPr>
            <p:ph type="body" sz="quarter" idx="17" hasCustomPrompt="1"/>
          </p:nvPr>
        </p:nvSpPr>
        <p:spPr>
          <a:xfrm>
            <a:off x="6391275" y="2680042"/>
            <a:ext cx="2454918" cy="304919"/>
          </a:xfrm>
        </p:spPr>
        <p:txBody>
          <a:bodyPr>
            <a:noAutofit/>
          </a:bodyPr>
          <a:lstStyle>
            <a:lvl1pPr marL="228600" indent="-228600" algn="l">
              <a:buNone/>
              <a:defRPr lang="en-US" sz="2400" i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80BB3B"/>
              </a:buClr>
            </a:pP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56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9125212" y="3077983"/>
            <a:ext cx="2457188" cy="304919"/>
          </a:xfrm>
        </p:spPr>
        <p:txBody>
          <a:bodyPr/>
          <a:lstStyle>
            <a:lvl1pPr marL="228600" indent="-228600" algn="l">
              <a:buNone/>
              <a:defRPr lang="en-US" sz="1600" i="0" dirty="0">
                <a:solidFill>
                  <a:srgbClr val="93D220"/>
                </a:solidFill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80BB3B"/>
              </a:buClr>
            </a:pPr>
            <a:r>
              <a:rPr lang="en-US" dirty="0" smtClean="0"/>
              <a:t>Enter subtitle here</a:t>
            </a:r>
            <a:endParaRPr lang="en-US" dirty="0"/>
          </a:p>
        </p:txBody>
      </p:sp>
      <p:sp>
        <p:nvSpPr>
          <p:cNvPr id="57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9125212" y="2680042"/>
            <a:ext cx="2457188" cy="304919"/>
          </a:xfrm>
        </p:spPr>
        <p:txBody>
          <a:bodyPr>
            <a:noAutofit/>
          </a:bodyPr>
          <a:lstStyle>
            <a:lvl1pPr marL="228600" indent="-228600" algn="l">
              <a:buNone/>
              <a:defRPr lang="en-US" sz="2400" i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80BB3B"/>
              </a:buClr>
            </a:pP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3802063"/>
            <a:ext cx="2381177" cy="1991322"/>
          </a:xfrm>
        </p:spPr>
        <p:txBody>
          <a:bodyPr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 lang="en-US" sz="1400" dirty="0" smtClean="0">
                <a:solidFill>
                  <a:schemeClr val="bg2"/>
                </a:solidFill>
              </a:defRPr>
            </a:lvl1pPr>
            <a:lvl2pPr>
              <a:defRPr lang="en-US" sz="1200" dirty="0" smtClean="0"/>
            </a:lvl2pPr>
            <a:lvl3pPr>
              <a:defRPr lang="en-US" sz="110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lvl="0"/>
            <a:r>
              <a:rPr lang="en-US" dirty="0" smtClean="0"/>
              <a:t>Bullets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Bullets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Bullets</a:t>
            </a:r>
          </a:p>
          <a:p>
            <a:pPr lvl="0"/>
            <a:endParaRPr lang="en-US" dirty="0"/>
          </a:p>
        </p:txBody>
      </p:sp>
      <p:sp>
        <p:nvSpPr>
          <p:cNvPr id="62" name="Text Placeholder 60"/>
          <p:cNvSpPr>
            <a:spLocks noGrp="1"/>
          </p:cNvSpPr>
          <p:nvPr>
            <p:ph type="body" sz="quarter" idx="21" hasCustomPrompt="1"/>
          </p:nvPr>
        </p:nvSpPr>
        <p:spPr>
          <a:xfrm>
            <a:off x="3269707" y="3802063"/>
            <a:ext cx="2398556" cy="1991322"/>
          </a:xfrm>
        </p:spPr>
        <p:txBody>
          <a:bodyPr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 lang="en-US" sz="1400">
                <a:solidFill>
                  <a:schemeClr val="bg2"/>
                </a:solidFill>
              </a:defRPr>
            </a:lvl1pPr>
            <a:lvl2pPr>
              <a:defRPr lang="en-US" sz="1200" dirty="0" smtClean="0"/>
            </a:lvl2pPr>
            <a:lvl3pPr>
              <a:defRPr lang="en-US" sz="110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lvl="0"/>
            <a:r>
              <a:rPr lang="en-US" dirty="0" smtClean="0"/>
              <a:t>Bullets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Bullets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Bullets</a:t>
            </a:r>
          </a:p>
          <a:p>
            <a:pPr lvl="0"/>
            <a:endParaRPr lang="en-US" dirty="0"/>
          </a:p>
        </p:txBody>
      </p:sp>
      <p:sp>
        <p:nvSpPr>
          <p:cNvPr id="63" name="Text Placeholder 60"/>
          <p:cNvSpPr>
            <a:spLocks noGrp="1"/>
          </p:cNvSpPr>
          <p:nvPr>
            <p:ph type="body" sz="quarter" idx="22" hasCustomPrompt="1"/>
          </p:nvPr>
        </p:nvSpPr>
        <p:spPr>
          <a:xfrm>
            <a:off x="5939994" y="3802062"/>
            <a:ext cx="2721405" cy="1991323"/>
          </a:xfrm>
        </p:spPr>
        <p:txBody>
          <a:bodyPr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 lang="en-US"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dirty="0" smtClean="0"/>
            </a:lvl2pPr>
            <a:lvl3pPr>
              <a:defRPr lang="en-US" sz="110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lvl="0"/>
            <a:r>
              <a:rPr lang="en-US" dirty="0" smtClean="0"/>
              <a:t>Bullets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Bullets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Bullets</a:t>
            </a:r>
          </a:p>
          <a:p>
            <a:pPr lvl="0"/>
            <a:endParaRPr lang="en-US" dirty="0"/>
          </a:p>
        </p:txBody>
      </p:sp>
      <p:sp>
        <p:nvSpPr>
          <p:cNvPr id="64" name="Text Placeholder 60"/>
          <p:cNvSpPr>
            <a:spLocks noGrp="1"/>
          </p:cNvSpPr>
          <p:nvPr>
            <p:ph type="body" sz="quarter" idx="23" hasCustomPrompt="1"/>
          </p:nvPr>
        </p:nvSpPr>
        <p:spPr>
          <a:xfrm>
            <a:off x="8933129" y="3802063"/>
            <a:ext cx="2522271" cy="1991322"/>
          </a:xfrm>
        </p:spPr>
        <p:txBody>
          <a:bodyPr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 lang="en-US" sz="1400">
                <a:solidFill>
                  <a:schemeClr val="bg2"/>
                </a:solidFill>
              </a:defRPr>
            </a:lvl1pPr>
            <a:lvl2pPr>
              <a:defRPr lang="en-US" sz="1200" dirty="0" smtClean="0"/>
            </a:lvl2pPr>
            <a:lvl3pPr>
              <a:defRPr lang="en-US" sz="1100" dirty="0" smtClean="0"/>
            </a:lvl3pPr>
            <a:lvl4pPr>
              <a:defRPr lang="en-US" sz="1050" dirty="0" smtClean="0"/>
            </a:lvl4pPr>
            <a:lvl5pPr>
              <a:defRPr lang="en-US" sz="1050" dirty="0"/>
            </a:lvl5pPr>
          </a:lstStyle>
          <a:p>
            <a:pPr lvl="0"/>
            <a:r>
              <a:rPr lang="en-US" dirty="0" smtClean="0"/>
              <a:t>Bullets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Bullets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Bullets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57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83" y="1122363"/>
            <a:ext cx="10212330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9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DD_RGB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8479" y="6060996"/>
            <a:ext cx="1064527" cy="590708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4883" y="3289471"/>
            <a:ext cx="10212330" cy="46569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7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493" y="2055813"/>
            <a:ext cx="11071907" cy="4121149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30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493" y="2055813"/>
            <a:ext cx="11071907" cy="4121149"/>
          </a:xfrm>
        </p:spPr>
        <p:txBody>
          <a:bodyPr>
            <a:noAutofit/>
          </a:bodyPr>
          <a:lstStyle>
            <a:lvl1pPr>
              <a:buClr>
                <a:schemeClr val="accent5"/>
              </a:buClr>
              <a:defRPr/>
            </a:lvl1pPr>
            <a:lvl2pPr>
              <a:buClr>
                <a:schemeClr val="accent5"/>
              </a:buClr>
              <a:defRPr/>
            </a:lvl2pPr>
            <a:lvl3pPr>
              <a:buClr>
                <a:schemeClr val="accent5"/>
              </a:buClr>
              <a:defRPr/>
            </a:lvl3pPr>
            <a:lvl4pPr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22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685800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38238"/>
            <a:ext cx="10972800" cy="2852737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9600" y="3990975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E7E7E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18036"/>
            <a:ext cx="10972800" cy="1421928"/>
          </a:xfrm>
        </p:spPr>
        <p:txBody>
          <a:bodyPr anchor="ctr">
            <a:noAutofit/>
          </a:bodyPr>
          <a:lstStyle>
            <a:lvl1pPr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37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493" y="2055813"/>
            <a:ext cx="5509307" cy="412115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410200" cy="4121150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22EAA-9DB7-4759-A39E-BD4002B6CA88}" type="datetimeFigureOut">
              <a:rPr lang="en-US" smtClean="0"/>
              <a:t>10/4/2015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D935-D802-48C2-BA0B-1A8DBFF4C45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493" y="2055813"/>
            <a:ext cx="5509307" cy="2683827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410200" cy="2683827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11175" y="4853939"/>
            <a:ext cx="11071225" cy="1137285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6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95922EAA-9DB7-4759-A39E-BD4002B6CA88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11175" y="4853939"/>
            <a:ext cx="11071225" cy="1137285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1223912" y="2055814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6"/>
          </p:nvPr>
        </p:nvSpPr>
        <p:spPr>
          <a:xfrm>
            <a:off x="1223912" y="2723198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7"/>
          </p:nvPr>
        </p:nvSpPr>
        <p:spPr>
          <a:xfrm>
            <a:off x="1223912" y="3396932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8"/>
          </p:nvPr>
        </p:nvSpPr>
        <p:spPr>
          <a:xfrm>
            <a:off x="6671460" y="2055814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9"/>
          </p:nvPr>
        </p:nvSpPr>
        <p:spPr>
          <a:xfrm>
            <a:off x="6671460" y="2723198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0"/>
          </p:nvPr>
        </p:nvSpPr>
        <p:spPr>
          <a:xfrm>
            <a:off x="6671460" y="3396932"/>
            <a:ext cx="4910940" cy="618806"/>
          </a:xfrm>
        </p:spPr>
        <p:txBody>
          <a:bodyPr anchor="ctr"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1175" y="1279083"/>
            <a:ext cx="11071225" cy="647700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47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0493" y="237938"/>
            <a:ext cx="110719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493" y="1698438"/>
            <a:ext cx="1107190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D935-D802-48C2-BA0B-1A8DBFF4C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9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650" r:id="rId3"/>
    <p:sldLayoutId id="2147483728" r:id="rId4"/>
    <p:sldLayoutId id="2147483651" r:id="rId5"/>
    <p:sldLayoutId id="2147483704" r:id="rId6"/>
    <p:sldLayoutId id="2147483652" r:id="rId7"/>
    <p:sldLayoutId id="2147483666" r:id="rId8"/>
    <p:sldLayoutId id="2147483667" r:id="rId9"/>
    <p:sldLayoutId id="2147483731" r:id="rId10"/>
    <p:sldLayoutId id="2147483654" r:id="rId11"/>
    <p:sldLayoutId id="2147483660" r:id="rId12"/>
    <p:sldLayoutId id="2147483727" r:id="rId13"/>
    <p:sldLayoutId id="2147483703" r:id="rId14"/>
    <p:sldLayoutId id="2147483655" r:id="rId15"/>
    <p:sldLayoutId id="2147483661" r:id="rId16"/>
    <p:sldLayoutId id="2147483668" r:id="rId17"/>
    <p:sldLayoutId id="2147483740" r:id="rId18"/>
    <p:sldLayoutId id="2147483745" r:id="rId1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cap="all" spc="5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2000" kern="1200">
          <a:solidFill>
            <a:srgbClr val="E7E7E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800" kern="1200">
          <a:solidFill>
            <a:srgbClr val="E7E7E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600" kern="1200">
          <a:solidFill>
            <a:srgbClr val="E7E7E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rgbClr val="E7E7E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5"/>
        </a:buClr>
        <a:buSzPct val="75000"/>
        <a:buFont typeface="Arial" panose="020B0604020202020204" pitchFamily="34" charset="0"/>
        <a:buChar char="•"/>
        <a:defRPr sz="1400" kern="1200">
          <a:solidFill>
            <a:srgbClr val="E7E7E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9.png"/><Relationship Id="rId7" Type="http://schemas.openxmlformats.org/officeDocument/2006/relationships/chart" Target="../charts/chart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jpg"/><Relationship Id="rId2" Type="http://schemas.openxmlformats.org/officeDocument/2006/relationships/image" Target="../media/image13.emf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5" Type="http://schemas.openxmlformats.org/officeDocument/2006/relationships/chart" Target="../charts/chart6.xml"/><Relationship Id="rId10" Type="http://schemas.openxmlformats.org/officeDocument/2006/relationships/image" Target="../media/image21.png"/><Relationship Id="rId4" Type="http://schemas.openxmlformats.org/officeDocument/2006/relationships/image" Target="../media/image15.emf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shzafar.cartodb.com/viz/238e188e-6a3d-11e5-925c-0e3a376473ab/embed_map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3" b="-1333"/>
          <a:stretch/>
        </p:blipFill>
        <p:spPr>
          <a:xfrm>
            <a:off x="13842" y="0"/>
            <a:ext cx="12178158" cy="6858000"/>
          </a:xfrm>
          <a:prstGeom prst="rect">
            <a:avLst/>
          </a:prstGeom>
        </p:spPr>
      </p:pic>
      <p:sp>
        <p:nvSpPr>
          <p:cNvPr id="26" name="Title 25"/>
          <p:cNvSpPr>
            <a:spLocks noGrp="1"/>
          </p:cNvSpPr>
          <p:nvPr>
            <p:ph type="ctrTitle"/>
          </p:nvPr>
        </p:nvSpPr>
        <p:spPr>
          <a:xfrm>
            <a:off x="504883" y="1985262"/>
            <a:ext cx="7357072" cy="1260835"/>
          </a:xfrm>
        </p:spPr>
        <p:txBody>
          <a:bodyPr/>
          <a:lstStyle/>
          <a:p>
            <a:r>
              <a:rPr lang="en-US" sz="3600" dirty="0" smtClean="0"/>
              <a:t>UNLOCKING GRIDLOCK</a:t>
            </a:r>
            <a:br>
              <a:rPr lang="en-US" sz="3600" dirty="0" smtClean="0"/>
            </a:br>
            <a:r>
              <a:rPr lang="en-US" sz="3600" dirty="0" smtClean="0"/>
              <a:t> </a:t>
            </a:r>
            <a:br>
              <a:rPr lang="en-US" sz="3600" dirty="0" smtClean="0"/>
            </a:br>
            <a:r>
              <a:rPr lang="en-US" sz="3600" dirty="0" smtClean="0"/>
              <a:t>ONE</a:t>
            </a:r>
            <a:r>
              <a:rPr lang="en-US" sz="3600" dirty="0" smtClean="0">
                <a:solidFill>
                  <a:srgbClr val="FF0000"/>
                </a:solidFill>
              </a:rPr>
              <a:t>^</a:t>
            </a:r>
            <a:r>
              <a:rPr lang="en-US" sz="3600" dirty="0" smtClean="0"/>
              <a:t>PARKING</a:t>
            </a:r>
            <a:r>
              <a:rPr lang="en-US" sz="2400" dirty="0" smtClean="0"/>
              <a:t> </a:t>
            </a:r>
            <a:r>
              <a:rPr lang="en-US" sz="3600" dirty="0" smtClean="0"/>
              <a:t>SPOT AT A TIME</a:t>
            </a:r>
            <a:endParaRPr lang="en-US" sz="3600" dirty="0"/>
          </a:p>
        </p:txBody>
      </p:sp>
      <p:sp>
        <p:nvSpPr>
          <p:cNvPr id="27" name="Subtitle 26"/>
          <p:cNvSpPr>
            <a:spLocks noGrp="1"/>
          </p:cNvSpPr>
          <p:nvPr>
            <p:ph type="subTitle" idx="1"/>
          </p:nvPr>
        </p:nvSpPr>
        <p:spPr>
          <a:xfrm>
            <a:off x="504883" y="3930848"/>
            <a:ext cx="10212330" cy="465697"/>
          </a:xfrm>
        </p:spPr>
        <p:txBody>
          <a:bodyPr/>
          <a:lstStyle/>
          <a:p>
            <a:r>
              <a:rPr lang="en-US" dirty="0" smtClean="0"/>
              <a:t>Team Deloitte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504883" y="3423696"/>
            <a:ext cx="10212388" cy="403225"/>
          </a:xfrm>
        </p:spPr>
        <p:txBody>
          <a:bodyPr/>
          <a:lstStyle/>
          <a:p>
            <a:r>
              <a:rPr lang="en-US" sz="1600" dirty="0" smtClean="0"/>
              <a:t>Traffic Jam Hackathon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244338" y="2348962"/>
            <a:ext cx="118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+mj-lt"/>
              </a:rPr>
              <a:t>ILLEGAL</a:t>
            </a:r>
            <a:endParaRPr lang="en-US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877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206960" y="2722997"/>
            <a:ext cx="5169117" cy="343270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7269" y="1384395"/>
            <a:ext cx="5169117" cy="3444053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64287" y="123193"/>
            <a:ext cx="11071225" cy="11372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5"/>
                </a:solidFill>
              </a:rPr>
              <a:t>Illegal </a:t>
            </a:r>
            <a:r>
              <a:rPr lang="en-US" sz="2400" dirty="0">
                <a:solidFill>
                  <a:schemeClr val="accent5"/>
                </a:solidFill>
              </a:rPr>
              <a:t>street parking on roadways is a material contributing factor to traffic congestion in the city of T</a:t>
            </a:r>
            <a:r>
              <a:rPr lang="en-US" sz="2400" dirty="0" smtClean="0">
                <a:solidFill>
                  <a:schemeClr val="accent5"/>
                </a:solidFill>
              </a:rPr>
              <a:t>oronto</a:t>
            </a:r>
            <a:endParaRPr lang="en-US" sz="2400" dirty="0">
              <a:solidFill>
                <a:schemeClr val="accent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1" y="1645078"/>
            <a:ext cx="4341914" cy="2135073"/>
          </a:xfrm>
          <a:prstGeom prst="rect">
            <a:avLst/>
          </a:prstGeom>
          <a:ln w="19050">
            <a:noFill/>
          </a:ln>
        </p:spPr>
      </p:pic>
      <p:sp>
        <p:nvSpPr>
          <p:cNvPr id="12" name="Multiply 11"/>
          <p:cNvSpPr/>
          <p:nvPr/>
        </p:nvSpPr>
        <p:spPr>
          <a:xfrm>
            <a:off x="1079368" y="3172123"/>
            <a:ext cx="348792" cy="4053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"/>
          <p:cNvSpPr>
            <a:spLocks noGrp="1"/>
          </p:cNvSpPr>
          <p:nvPr>
            <p:ph sz="half" idx="1"/>
          </p:nvPr>
        </p:nvSpPr>
        <p:spPr>
          <a:xfrm>
            <a:off x="1160872" y="3949832"/>
            <a:ext cx="4341914" cy="23027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i="1" dirty="0" smtClean="0">
                <a:solidFill>
                  <a:schemeClr val="bg1"/>
                </a:solidFill>
              </a:rPr>
              <a:t>Illegal </a:t>
            </a:r>
            <a:r>
              <a:rPr lang="en-US" sz="1400" i="1" dirty="0">
                <a:solidFill>
                  <a:schemeClr val="bg1"/>
                </a:solidFill>
              </a:rPr>
              <a:t>parking reduces the available traffic throughput by limiting number of available traffic lanes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62" y="2983681"/>
            <a:ext cx="4341914" cy="2135073"/>
          </a:xfrm>
          <a:prstGeom prst="rect">
            <a:avLst/>
          </a:prstGeom>
        </p:spPr>
      </p:pic>
      <p:sp>
        <p:nvSpPr>
          <p:cNvPr id="19" name="Content Placeholder 1"/>
          <p:cNvSpPr>
            <a:spLocks noGrp="1"/>
          </p:cNvSpPr>
          <p:nvPr>
            <p:ph sz="half" idx="1"/>
          </p:nvPr>
        </p:nvSpPr>
        <p:spPr>
          <a:xfrm>
            <a:off x="6620562" y="5286538"/>
            <a:ext cx="4341914" cy="23027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i="1" dirty="0" smtClean="0">
                <a:solidFill>
                  <a:schemeClr val="bg1"/>
                </a:solidFill>
              </a:rPr>
              <a:t>Traffic </a:t>
            </a:r>
            <a:r>
              <a:rPr lang="en-US" sz="1400" i="1" dirty="0">
                <a:solidFill>
                  <a:schemeClr val="bg1"/>
                </a:solidFill>
              </a:rPr>
              <a:t>throughput is further impacted by vehicles having to merge from lanes blocked by illegal parking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127" y="2712614"/>
            <a:ext cx="1028700" cy="419100"/>
          </a:xfrm>
          <a:prstGeom prst="rect">
            <a:avLst/>
          </a:prstGeom>
        </p:spPr>
      </p:pic>
      <p:sp>
        <p:nvSpPr>
          <p:cNvPr id="23" name="Multiply 22"/>
          <p:cNvSpPr/>
          <p:nvPr/>
        </p:nvSpPr>
        <p:spPr>
          <a:xfrm>
            <a:off x="6520205" y="4510726"/>
            <a:ext cx="348792" cy="4053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703" y="2211289"/>
            <a:ext cx="1028700" cy="419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71584">
            <a:off x="7762818" y="4051217"/>
            <a:ext cx="1028700" cy="419100"/>
          </a:xfrm>
          <a:prstGeom prst="rect">
            <a:avLst/>
          </a:prstGeom>
        </p:spPr>
      </p:pic>
      <p:sp>
        <p:nvSpPr>
          <p:cNvPr id="27" name="Multiply 26"/>
          <p:cNvSpPr/>
          <p:nvPr/>
        </p:nvSpPr>
        <p:spPr>
          <a:xfrm>
            <a:off x="6672605" y="4046022"/>
            <a:ext cx="348792" cy="40535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314" y="3558932"/>
            <a:ext cx="1028700" cy="419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200" y="4020250"/>
            <a:ext cx="1028700" cy="419100"/>
          </a:xfrm>
          <a:prstGeom prst="rect">
            <a:avLst/>
          </a:prstGeom>
        </p:spPr>
      </p:pic>
      <p:sp>
        <p:nvSpPr>
          <p:cNvPr id="30" name="Up Arrow 29"/>
          <p:cNvSpPr/>
          <p:nvPr/>
        </p:nvSpPr>
        <p:spPr>
          <a:xfrm rot="17862099">
            <a:off x="7702576" y="3934481"/>
            <a:ext cx="188342" cy="331646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1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lnius Mayor A.Zuokas Fights Illegally Parked Cars with Tan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0261" y="94268"/>
            <a:ext cx="9144000" cy="67637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910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6881007" y="1194489"/>
            <a:ext cx="4798804" cy="539873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75435" y="1194488"/>
            <a:ext cx="5786420" cy="539873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64287" y="123193"/>
            <a:ext cx="11071225" cy="11372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5"/>
                </a:solidFill>
              </a:rPr>
              <a:t>Analysis </a:t>
            </a:r>
            <a:r>
              <a:rPr lang="en-US" sz="2400" dirty="0">
                <a:solidFill>
                  <a:schemeClr val="accent5"/>
                </a:solidFill>
              </a:rPr>
              <a:t>indicates that there is a strong correlation between areas of </a:t>
            </a:r>
            <a:r>
              <a:rPr lang="en-US" sz="2400" dirty="0" smtClean="0">
                <a:solidFill>
                  <a:schemeClr val="accent5"/>
                </a:solidFill>
              </a:rPr>
              <a:t>high traffic </a:t>
            </a:r>
            <a:r>
              <a:rPr lang="en-US" sz="2400" dirty="0">
                <a:solidFill>
                  <a:schemeClr val="accent5"/>
                </a:solidFill>
              </a:rPr>
              <a:t>congestion within the city and </a:t>
            </a:r>
            <a:r>
              <a:rPr lang="en-US" sz="2400" dirty="0" smtClean="0">
                <a:solidFill>
                  <a:schemeClr val="accent5"/>
                </a:solidFill>
              </a:rPr>
              <a:t>prevalence </a:t>
            </a:r>
            <a:r>
              <a:rPr lang="en-US" sz="2400" dirty="0">
                <a:solidFill>
                  <a:schemeClr val="accent5"/>
                </a:solidFill>
              </a:rPr>
              <a:t>of illegal street parking activities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4" y="1691574"/>
            <a:ext cx="3200253" cy="1933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52" y="4048195"/>
            <a:ext cx="3202325" cy="2088037"/>
          </a:xfrm>
          <a:prstGeom prst="rect">
            <a:avLst/>
          </a:prstGeom>
        </p:spPr>
      </p:pic>
      <p:sp>
        <p:nvSpPr>
          <p:cNvPr id="12" name="Content Placeholder 1"/>
          <p:cNvSpPr>
            <a:spLocks noGrp="1"/>
          </p:cNvSpPr>
          <p:nvPr>
            <p:ph sz="half" idx="1"/>
          </p:nvPr>
        </p:nvSpPr>
        <p:spPr>
          <a:xfrm>
            <a:off x="4098942" y="1881089"/>
            <a:ext cx="1984009" cy="491834"/>
          </a:xfrm>
        </p:spPr>
        <p:txBody>
          <a:bodyPr/>
          <a:lstStyle/>
          <a:p>
            <a:pPr marL="0" indent="0">
              <a:buNone/>
            </a:pPr>
            <a:r>
              <a:rPr lang="en-US" sz="1400" i="1" dirty="0" smtClean="0">
                <a:solidFill>
                  <a:schemeClr val="bg1"/>
                </a:solidFill>
              </a:rPr>
              <a:t>In </a:t>
            </a:r>
            <a:r>
              <a:rPr lang="en-US" sz="1400" i="1" dirty="0">
                <a:solidFill>
                  <a:schemeClr val="bg1"/>
                </a:solidFill>
              </a:rPr>
              <a:t>2014, </a:t>
            </a:r>
            <a:r>
              <a:rPr lang="en-US" sz="1400" i="1" dirty="0" smtClean="0">
                <a:solidFill>
                  <a:schemeClr val="bg1"/>
                </a:solidFill>
              </a:rPr>
              <a:t>approximately </a:t>
            </a:r>
            <a:r>
              <a:rPr lang="en-US" sz="1400" i="1" dirty="0" smtClean="0">
                <a:solidFill>
                  <a:schemeClr val="accent6"/>
                </a:solidFill>
              </a:rPr>
              <a:t>750 KMs.</a:t>
            </a:r>
            <a:r>
              <a:rPr lang="en-US" sz="1400" i="1" dirty="0" smtClean="0">
                <a:solidFill>
                  <a:schemeClr val="bg1"/>
                </a:solidFill>
              </a:rPr>
              <a:t> of </a:t>
            </a:r>
            <a:r>
              <a:rPr lang="en-US" sz="1400" i="1" dirty="0">
                <a:solidFill>
                  <a:schemeClr val="bg1"/>
                </a:solidFill>
              </a:rPr>
              <a:t>City of Toronto roadways </a:t>
            </a:r>
            <a:r>
              <a:rPr lang="en-US" sz="1400" i="1" dirty="0" smtClean="0">
                <a:solidFill>
                  <a:schemeClr val="bg1"/>
                </a:solidFill>
              </a:rPr>
              <a:t>were </a:t>
            </a:r>
            <a:r>
              <a:rPr lang="en-US" sz="1400" i="1" dirty="0">
                <a:solidFill>
                  <a:schemeClr val="bg1"/>
                </a:solidFill>
              </a:rPr>
              <a:t>identified </a:t>
            </a:r>
            <a:r>
              <a:rPr lang="en-US" sz="1400" i="1" dirty="0" smtClean="0">
                <a:solidFill>
                  <a:schemeClr val="bg1"/>
                </a:solidFill>
              </a:rPr>
              <a:t>as </a:t>
            </a:r>
            <a:r>
              <a:rPr lang="en-US" sz="1400" i="1" dirty="0" smtClean="0">
                <a:solidFill>
                  <a:schemeClr val="accent6"/>
                </a:solidFill>
              </a:rPr>
              <a:t>high </a:t>
            </a:r>
            <a:r>
              <a:rPr lang="en-US" sz="1400" i="1" dirty="0">
                <a:solidFill>
                  <a:schemeClr val="accent6"/>
                </a:solidFill>
              </a:rPr>
              <a:t>congestion traffic </a:t>
            </a:r>
            <a:r>
              <a:rPr lang="en-US" sz="1400" i="1" dirty="0">
                <a:solidFill>
                  <a:schemeClr val="bg1"/>
                </a:solidFill>
              </a:rPr>
              <a:t>areas</a:t>
            </a: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13" name="Content Placeholder 1"/>
          <p:cNvSpPr>
            <a:spLocks noGrp="1"/>
          </p:cNvSpPr>
          <p:nvPr>
            <p:ph sz="half" idx="1"/>
          </p:nvPr>
        </p:nvSpPr>
        <p:spPr>
          <a:xfrm>
            <a:off x="4058445" y="4318414"/>
            <a:ext cx="2024507" cy="491834"/>
          </a:xfrm>
        </p:spPr>
        <p:txBody>
          <a:bodyPr/>
          <a:lstStyle/>
          <a:p>
            <a:pPr marL="0" indent="0">
              <a:buNone/>
            </a:pPr>
            <a:r>
              <a:rPr lang="en-US" sz="1400" i="1" dirty="0" smtClean="0">
                <a:solidFill>
                  <a:schemeClr val="bg1"/>
                </a:solidFill>
              </a:rPr>
              <a:t>In </a:t>
            </a:r>
            <a:r>
              <a:rPr lang="en-US" sz="1400" i="1" dirty="0">
                <a:solidFill>
                  <a:schemeClr val="bg1"/>
                </a:solidFill>
              </a:rPr>
              <a:t>2014, the City of Toronto </a:t>
            </a:r>
            <a:r>
              <a:rPr lang="en-US" sz="1400" i="1" dirty="0" smtClean="0">
                <a:solidFill>
                  <a:schemeClr val="bg1"/>
                </a:solidFill>
              </a:rPr>
              <a:t>issued </a:t>
            </a:r>
            <a:r>
              <a:rPr lang="en-US" sz="1400" i="1" dirty="0">
                <a:solidFill>
                  <a:schemeClr val="bg1"/>
                </a:solidFill>
              </a:rPr>
              <a:t>approximately </a:t>
            </a:r>
            <a:r>
              <a:rPr lang="en-US" sz="1400" i="1" dirty="0" smtClean="0">
                <a:solidFill>
                  <a:schemeClr val="accent6"/>
                </a:solidFill>
              </a:rPr>
              <a:t>170,000 traffic </a:t>
            </a:r>
            <a:r>
              <a:rPr lang="en-US" sz="1400" i="1" dirty="0">
                <a:solidFill>
                  <a:schemeClr val="accent6"/>
                </a:solidFill>
              </a:rPr>
              <a:t>infractions </a:t>
            </a:r>
            <a:r>
              <a:rPr lang="en-US" sz="1400" i="1" dirty="0">
                <a:solidFill>
                  <a:schemeClr val="bg1"/>
                </a:solidFill>
              </a:rPr>
              <a:t>related to </a:t>
            </a:r>
            <a:r>
              <a:rPr lang="en-US" sz="1400" i="1" dirty="0">
                <a:solidFill>
                  <a:schemeClr val="accent6"/>
                </a:solidFill>
              </a:rPr>
              <a:t>street parking</a:t>
            </a:r>
            <a:endParaRPr lang="en-US" sz="1400" i="1" dirty="0">
              <a:solidFill>
                <a:schemeClr val="accent6"/>
              </a:solidFill>
            </a:endParaRPr>
          </a:p>
        </p:txBody>
      </p:sp>
      <p:sp>
        <p:nvSpPr>
          <p:cNvPr id="15" name="Content Placeholder 1"/>
          <p:cNvSpPr>
            <a:spLocks noGrp="1"/>
          </p:cNvSpPr>
          <p:nvPr>
            <p:ph sz="half" idx="1"/>
          </p:nvPr>
        </p:nvSpPr>
        <p:spPr>
          <a:xfrm>
            <a:off x="7984754" y="5437825"/>
            <a:ext cx="2517882" cy="491834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i="1" dirty="0" smtClean="0">
                <a:solidFill>
                  <a:schemeClr val="bg1"/>
                </a:solidFill>
              </a:rPr>
              <a:t>of </a:t>
            </a:r>
            <a:r>
              <a:rPr lang="en-US" sz="1400" i="1" dirty="0">
                <a:solidFill>
                  <a:schemeClr val="bg1"/>
                </a:solidFill>
              </a:rPr>
              <a:t>traffic infractions related to street parking occurred in High </a:t>
            </a:r>
            <a:r>
              <a:rPr lang="en-US" sz="1400" i="1" dirty="0" smtClean="0">
                <a:solidFill>
                  <a:schemeClr val="bg1"/>
                </a:solidFill>
              </a:rPr>
              <a:t>Congestion Traffic </a:t>
            </a:r>
            <a:r>
              <a:rPr lang="en-US" sz="1400" i="1" dirty="0">
                <a:solidFill>
                  <a:schemeClr val="bg1"/>
                </a:solidFill>
              </a:rPr>
              <a:t>areas</a:t>
            </a:r>
            <a:endParaRPr lang="en-US" sz="1400" i="1" dirty="0">
              <a:solidFill>
                <a:schemeClr val="bg1"/>
              </a:solidFill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033429220"/>
              </p:ext>
            </p:extLst>
          </p:nvPr>
        </p:nvGraphicFramePr>
        <p:xfrm>
          <a:off x="8387801" y="3795644"/>
          <a:ext cx="1710988" cy="1716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Content Placeholder 2"/>
          <p:cNvSpPr txBox="1">
            <a:spLocks/>
          </p:cNvSpPr>
          <p:nvPr/>
        </p:nvSpPr>
        <p:spPr>
          <a:xfrm>
            <a:off x="8681096" y="4366045"/>
            <a:ext cx="1124397" cy="558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chemeClr val="bg1"/>
                </a:solidFill>
                <a:latin typeface="+mj-lt"/>
                <a:cs typeface="Arial"/>
              </a:rPr>
              <a:t>~ 47%</a:t>
            </a:r>
            <a:endParaRPr lang="en-US" sz="2400" dirty="0">
              <a:solidFill>
                <a:schemeClr val="bg1"/>
              </a:solidFill>
              <a:latin typeface="+mj-lt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66823" y="1859773"/>
            <a:ext cx="2647380" cy="5133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66823" y="2508077"/>
            <a:ext cx="2028898" cy="503844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7049138" y="1831645"/>
            <a:ext cx="1117772" cy="5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Knockout HTF27-JuniorBantamwt"/>
                <a:cs typeface="Arial"/>
              </a:rPr>
              <a:t>High Congestion</a:t>
            </a:r>
            <a:endParaRPr lang="en-US" sz="1200" dirty="0">
              <a:solidFill>
                <a:prstClr val="white"/>
              </a:solidFill>
              <a:latin typeface="Knockout HTF27-JuniorBantamwt"/>
              <a:cs typeface="Arial"/>
            </a:endParaRPr>
          </a:p>
        </p:txBody>
      </p:sp>
      <p:grpSp>
        <p:nvGrpSpPr>
          <p:cNvPr id="36" name="Group 35"/>
          <p:cNvGrpSpPr/>
          <p:nvPr/>
        </p:nvGrpSpPr>
        <p:grpSpPr>
          <a:xfrm flipH="1">
            <a:off x="8166911" y="1954505"/>
            <a:ext cx="288070" cy="334686"/>
            <a:chOff x="2113939" y="2861420"/>
            <a:chExt cx="288070" cy="334686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402009" y="2861420"/>
              <a:ext cx="0" cy="334686"/>
            </a:xfrm>
            <a:prstGeom prst="line">
              <a:avLst/>
            </a:prstGeom>
            <a:ln w="9525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113939" y="3021226"/>
              <a:ext cx="288070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flipH="1">
            <a:off x="8157594" y="2601539"/>
            <a:ext cx="288070" cy="334686"/>
            <a:chOff x="2113939" y="2861420"/>
            <a:chExt cx="288070" cy="334686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402009" y="2861420"/>
              <a:ext cx="0" cy="334686"/>
            </a:xfrm>
            <a:prstGeom prst="line">
              <a:avLst/>
            </a:prstGeom>
            <a:ln w="9525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113939" y="3021226"/>
              <a:ext cx="288070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 Placeholder 4"/>
          <p:cNvSpPr txBox="1">
            <a:spLocks/>
          </p:cNvSpPr>
          <p:nvPr/>
        </p:nvSpPr>
        <p:spPr>
          <a:xfrm>
            <a:off x="8084058" y="1355889"/>
            <a:ext cx="2635396" cy="2621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smtClean="0"/>
              <a:t>Infraction </a:t>
            </a:r>
            <a:r>
              <a:rPr lang="en-US" sz="1400" b="1" dirty="0" smtClean="0"/>
              <a:t>%</a:t>
            </a:r>
            <a:endParaRPr lang="en-US" sz="1400" b="1" dirty="0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7049139" y="2458948"/>
            <a:ext cx="1117772" cy="5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Knockout HTF27-JuniorBantamwt"/>
                <a:cs typeface="Arial"/>
              </a:rPr>
              <a:t>Medium Congestion</a:t>
            </a:r>
            <a:endParaRPr lang="en-US" sz="1200" dirty="0">
              <a:solidFill>
                <a:prstClr val="white"/>
              </a:solidFill>
              <a:latin typeface="Knockout HTF27-JuniorBantamwt"/>
              <a:cs typeface="Arial"/>
            </a:endParaRPr>
          </a:p>
        </p:txBody>
      </p:sp>
      <p:grpSp>
        <p:nvGrpSpPr>
          <p:cNvPr id="45" name="Group 44"/>
          <p:cNvGrpSpPr/>
          <p:nvPr/>
        </p:nvGrpSpPr>
        <p:grpSpPr>
          <a:xfrm flipH="1">
            <a:off x="8145752" y="3239005"/>
            <a:ext cx="288070" cy="334686"/>
            <a:chOff x="2113939" y="2861420"/>
            <a:chExt cx="288070" cy="33468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2402009" y="2861420"/>
              <a:ext cx="0" cy="334686"/>
            </a:xfrm>
            <a:prstGeom prst="line">
              <a:avLst/>
            </a:prstGeom>
            <a:ln w="9525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113939" y="3021226"/>
              <a:ext cx="288070" cy="0"/>
            </a:xfrm>
            <a:prstGeom prst="line">
              <a:avLst/>
            </a:prstGeom>
            <a:ln w="9525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/>
          <p:cNvSpPr txBox="1">
            <a:spLocks/>
          </p:cNvSpPr>
          <p:nvPr/>
        </p:nvSpPr>
        <p:spPr>
          <a:xfrm>
            <a:off x="7027360" y="3126231"/>
            <a:ext cx="1117772" cy="5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200" dirty="0" smtClean="0">
                <a:solidFill>
                  <a:prstClr val="white"/>
                </a:solidFill>
                <a:latin typeface="Knockout HTF27-JuniorBantamwt"/>
                <a:cs typeface="Arial"/>
              </a:rPr>
              <a:t>Low Congestion</a:t>
            </a:r>
            <a:endParaRPr lang="en-US" sz="1200" dirty="0">
              <a:solidFill>
                <a:prstClr val="white"/>
              </a:solidFill>
              <a:latin typeface="Knockout HTF27-JuniorBantamwt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466824" y="3153530"/>
            <a:ext cx="1184071" cy="5133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2132666" y="3687192"/>
            <a:ext cx="394296" cy="325198"/>
          </a:xfrm>
          <a:custGeom>
            <a:avLst/>
            <a:gdLst>
              <a:gd name="connsiteX0" fmla="*/ 84800 w 639759"/>
              <a:gd name="connsiteY0" fmla="*/ 244644 h 639759"/>
              <a:gd name="connsiteX1" fmla="*/ 244644 w 639759"/>
              <a:gd name="connsiteY1" fmla="*/ 244644 h 639759"/>
              <a:gd name="connsiteX2" fmla="*/ 244644 w 639759"/>
              <a:gd name="connsiteY2" fmla="*/ 84800 h 639759"/>
              <a:gd name="connsiteX3" fmla="*/ 395115 w 639759"/>
              <a:gd name="connsiteY3" fmla="*/ 84800 h 639759"/>
              <a:gd name="connsiteX4" fmla="*/ 395115 w 639759"/>
              <a:gd name="connsiteY4" fmla="*/ 244644 h 639759"/>
              <a:gd name="connsiteX5" fmla="*/ 554959 w 639759"/>
              <a:gd name="connsiteY5" fmla="*/ 244644 h 639759"/>
              <a:gd name="connsiteX6" fmla="*/ 554959 w 639759"/>
              <a:gd name="connsiteY6" fmla="*/ 395115 h 639759"/>
              <a:gd name="connsiteX7" fmla="*/ 395115 w 639759"/>
              <a:gd name="connsiteY7" fmla="*/ 395115 h 639759"/>
              <a:gd name="connsiteX8" fmla="*/ 395115 w 639759"/>
              <a:gd name="connsiteY8" fmla="*/ 554959 h 639759"/>
              <a:gd name="connsiteX9" fmla="*/ 244644 w 639759"/>
              <a:gd name="connsiteY9" fmla="*/ 554959 h 639759"/>
              <a:gd name="connsiteX10" fmla="*/ 244644 w 639759"/>
              <a:gd name="connsiteY10" fmla="*/ 395115 h 639759"/>
              <a:gd name="connsiteX11" fmla="*/ 84800 w 639759"/>
              <a:gd name="connsiteY11" fmla="*/ 395115 h 639759"/>
              <a:gd name="connsiteX12" fmla="*/ 84800 w 639759"/>
              <a:gd name="connsiteY12" fmla="*/ 244644 h 63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9759" h="639759">
                <a:moveTo>
                  <a:pt x="84800" y="244644"/>
                </a:moveTo>
                <a:lnTo>
                  <a:pt x="244644" y="244644"/>
                </a:lnTo>
                <a:lnTo>
                  <a:pt x="244644" y="84800"/>
                </a:lnTo>
                <a:lnTo>
                  <a:pt x="395115" y="84800"/>
                </a:lnTo>
                <a:lnTo>
                  <a:pt x="395115" y="244644"/>
                </a:lnTo>
                <a:lnTo>
                  <a:pt x="554959" y="244644"/>
                </a:lnTo>
                <a:lnTo>
                  <a:pt x="554959" y="395115"/>
                </a:lnTo>
                <a:lnTo>
                  <a:pt x="395115" y="395115"/>
                </a:lnTo>
                <a:lnTo>
                  <a:pt x="395115" y="554959"/>
                </a:lnTo>
                <a:lnTo>
                  <a:pt x="244644" y="554959"/>
                </a:lnTo>
                <a:lnTo>
                  <a:pt x="244644" y="395115"/>
                </a:lnTo>
                <a:lnTo>
                  <a:pt x="84800" y="395115"/>
                </a:lnTo>
                <a:lnTo>
                  <a:pt x="84800" y="24464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800" tIns="244644" rIns="84800" bIns="244644" numCol="1" spcCol="1270" anchor="ctr" anchorCtr="0">
            <a:noAutofit/>
          </a:bodyPr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/>
          </a:p>
        </p:txBody>
      </p:sp>
      <p:sp>
        <p:nvSpPr>
          <p:cNvPr id="53" name="Freeform 52"/>
          <p:cNvSpPr/>
          <p:nvPr/>
        </p:nvSpPr>
        <p:spPr>
          <a:xfrm>
            <a:off x="6368760" y="3608552"/>
            <a:ext cx="442622" cy="482478"/>
          </a:xfrm>
          <a:custGeom>
            <a:avLst/>
            <a:gdLst>
              <a:gd name="connsiteX0" fmla="*/ 84800 w 639759"/>
              <a:gd name="connsiteY0" fmla="*/ 131790 h 639759"/>
              <a:gd name="connsiteX1" fmla="*/ 554959 w 639759"/>
              <a:gd name="connsiteY1" fmla="*/ 131790 h 639759"/>
              <a:gd name="connsiteX2" fmla="*/ 554959 w 639759"/>
              <a:gd name="connsiteY2" fmla="*/ 282262 h 639759"/>
              <a:gd name="connsiteX3" fmla="*/ 84800 w 639759"/>
              <a:gd name="connsiteY3" fmla="*/ 282262 h 639759"/>
              <a:gd name="connsiteX4" fmla="*/ 84800 w 639759"/>
              <a:gd name="connsiteY4" fmla="*/ 131790 h 639759"/>
              <a:gd name="connsiteX5" fmla="*/ 84800 w 639759"/>
              <a:gd name="connsiteY5" fmla="*/ 357497 h 639759"/>
              <a:gd name="connsiteX6" fmla="*/ 554959 w 639759"/>
              <a:gd name="connsiteY6" fmla="*/ 357497 h 639759"/>
              <a:gd name="connsiteX7" fmla="*/ 554959 w 639759"/>
              <a:gd name="connsiteY7" fmla="*/ 507969 h 639759"/>
              <a:gd name="connsiteX8" fmla="*/ 84800 w 639759"/>
              <a:gd name="connsiteY8" fmla="*/ 507969 h 639759"/>
              <a:gd name="connsiteX9" fmla="*/ 84800 w 639759"/>
              <a:gd name="connsiteY9" fmla="*/ 357497 h 63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9759" h="639759">
                <a:moveTo>
                  <a:pt x="84800" y="131790"/>
                </a:moveTo>
                <a:lnTo>
                  <a:pt x="554959" y="131790"/>
                </a:lnTo>
                <a:lnTo>
                  <a:pt x="554959" y="282262"/>
                </a:lnTo>
                <a:lnTo>
                  <a:pt x="84800" y="282262"/>
                </a:lnTo>
                <a:lnTo>
                  <a:pt x="84800" y="131790"/>
                </a:lnTo>
                <a:close/>
                <a:moveTo>
                  <a:pt x="84800" y="357497"/>
                </a:moveTo>
                <a:lnTo>
                  <a:pt x="554959" y="357497"/>
                </a:lnTo>
                <a:lnTo>
                  <a:pt x="554959" y="507969"/>
                </a:lnTo>
                <a:lnTo>
                  <a:pt x="84800" y="507969"/>
                </a:lnTo>
                <a:lnTo>
                  <a:pt x="84800" y="357497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800" tIns="131790" rIns="84800" bIns="131790" numCol="1" spcCol="1270" anchor="ctr" anchorCtr="0">
            <a:noAutofit/>
          </a:bodyPr>
          <a:lstStyle/>
          <a:p>
            <a:pPr lvl="0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700" kern="1200"/>
          </a:p>
        </p:txBody>
      </p:sp>
    </p:spTree>
    <p:extLst>
      <p:ext uri="{BB962C8B-B14F-4D97-AF65-F5344CB8AC3E}">
        <p14:creationId xmlns:p14="http://schemas.microsoft.com/office/powerpoint/2010/main" val="32117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668" y="2420394"/>
            <a:ext cx="5475644" cy="2426641"/>
          </a:xfrm>
          <a:prstGeom prst="rect">
            <a:avLst/>
          </a:prstGeom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264287" y="123193"/>
            <a:ext cx="11304861" cy="11372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5"/>
                </a:solidFill>
              </a:rPr>
              <a:t>Within </a:t>
            </a:r>
            <a:r>
              <a:rPr lang="en-US" sz="2400" dirty="0">
                <a:solidFill>
                  <a:schemeClr val="accent5"/>
                </a:solidFill>
              </a:rPr>
              <a:t>the City of Toronto there are specific hot spots of illegal parking and congestion</a:t>
            </a:r>
          </a:p>
        </p:txBody>
      </p:sp>
      <p:cxnSp>
        <p:nvCxnSpPr>
          <p:cNvPr id="9" name="Elbow Connector 8"/>
          <p:cNvCxnSpPr>
            <a:endCxn id="8" idx="3"/>
          </p:cNvCxnSpPr>
          <p:nvPr/>
        </p:nvCxnSpPr>
        <p:spPr>
          <a:xfrm rot="10800000">
            <a:off x="2523531" y="1702478"/>
            <a:ext cx="2768661" cy="812127"/>
          </a:xfrm>
          <a:prstGeom prst="bentConnector3">
            <a:avLst>
              <a:gd name="adj1" fmla="val 83027"/>
            </a:avLst>
          </a:prstGeom>
          <a:ln w="38100">
            <a:solidFill>
              <a:schemeClr val="bg1">
                <a:alpha val="80000"/>
              </a:schemeClr>
            </a:solidFill>
            <a:prstDash val="sysDot"/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94730" y="1153837"/>
            <a:ext cx="1828800" cy="1435834"/>
            <a:chOff x="695185" y="1392373"/>
            <a:chExt cx="1828800" cy="1435834"/>
          </a:xfrm>
        </p:grpSpPr>
        <p:pic>
          <p:nvPicPr>
            <p:cNvPr id="8" name="Picture 7" title="North York Centr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85" y="1392373"/>
              <a:ext cx="1828800" cy="1097280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95185" y="2489653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4"/>
                  </a:solidFill>
                </a:rPr>
                <a:t>North York Centre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06713" y="5626425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</a:rPr>
              <a:t>South Core</a:t>
            </a:r>
            <a:endParaRPr lang="en-US" sz="1600" dirty="0">
              <a:solidFill>
                <a:schemeClr val="accent4"/>
              </a:solidFill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6082751" y="4145925"/>
            <a:ext cx="3423962" cy="939421"/>
          </a:xfrm>
          <a:prstGeom prst="bentConnector3">
            <a:avLst>
              <a:gd name="adj1" fmla="val 85923"/>
            </a:avLst>
          </a:prstGeom>
          <a:ln w="38100">
            <a:solidFill>
              <a:schemeClr val="bg1">
                <a:alpha val="80000"/>
              </a:schemeClr>
            </a:solidFill>
            <a:prstDash val="sysDot"/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983427" y="2575780"/>
            <a:ext cx="2523286" cy="1144860"/>
          </a:xfrm>
          <a:prstGeom prst="bentConnector3">
            <a:avLst>
              <a:gd name="adj1" fmla="val 79183"/>
            </a:avLst>
          </a:prstGeom>
          <a:ln w="38100">
            <a:solidFill>
              <a:schemeClr val="bg1">
                <a:alpha val="80000"/>
              </a:schemeClr>
            </a:solidFill>
            <a:prstDash val="sysDot"/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0800000" flipV="1">
            <a:off x="2523985" y="4568397"/>
            <a:ext cx="3275914" cy="488907"/>
          </a:xfrm>
          <a:prstGeom prst="bentConnector3">
            <a:avLst>
              <a:gd name="adj1" fmla="val 83841"/>
            </a:avLst>
          </a:prstGeom>
          <a:ln w="38100">
            <a:solidFill>
              <a:schemeClr val="bg1">
                <a:alpha val="80000"/>
              </a:schemeClr>
            </a:solidFill>
            <a:prstDash val="sysDot"/>
            <a:headEnd type="oval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94730" y="4375890"/>
            <a:ext cx="1829255" cy="1712216"/>
            <a:chOff x="694730" y="4614426"/>
            <a:chExt cx="1829255" cy="171221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85" y="4614426"/>
              <a:ext cx="1828800" cy="1362832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694730" y="5988088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4"/>
                  </a:solidFill>
                </a:rPr>
                <a:t>West Core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506710" y="1153837"/>
            <a:ext cx="1828803" cy="1774520"/>
            <a:chOff x="9506710" y="1653947"/>
            <a:chExt cx="1828803" cy="177452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10" y="1653947"/>
              <a:ext cx="1828800" cy="1424227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9506712" y="3089913"/>
              <a:ext cx="1828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4"/>
                  </a:solidFill>
                </a:rPr>
                <a:t>Danforth </a:t>
              </a:r>
              <a:r>
                <a:rPr lang="en-US" sz="1600" dirty="0" smtClean="0">
                  <a:solidFill>
                    <a:schemeClr val="accent4"/>
                  </a:solidFill>
                </a:rPr>
                <a:t>East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23530" y="727030"/>
            <a:ext cx="2026283" cy="1019668"/>
            <a:chOff x="2586028" y="1053846"/>
            <a:chExt cx="2026283" cy="1019668"/>
          </a:xfrm>
        </p:grpSpPr>
        <p:graphicFrame>
          <p:nvGraphicFramePr>
            <p:cNvPr id="23" name="Chart 22"/>
            <p:cNvGraphicFramePr/>
            <p:nvPr>
              <p:extLst/>
            </p:nvPr>
          </p:nvGraphicFramePr>
          <p:xfrm>
            <a:off x="2586028" y="1053846"/>
            <a:ext cx="850555" cy="1019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2" name="Group 1"/>
            <p:cNvGrpSpPr/>
            <p:nvPr/>
          </p:nvGrpSpPr>
          <p:grpSpPr>
            <a:xfrm>
              <a:off x="2704315" y="1289739"/>
              <a:ext cx="1907996" cy="547882"/>
              <a:chOff x="2704315" y="1289739"/>
              <a:chExt cx="1907996" cy="547882"/>
            </a:xfrm>
          </p:grpSpPr>
          <p:sp>
            <p:nvSpPr>
              <p:cNvPr id="24" name="Text Placeholder 4"/>
              <p:cNvSpPr txBox="1">
                <a:spLocks/>
              </p:cNvSpPr>
              <p:nvPr/>
            </p:nvSpPr>
            <p:spPr>
              <a:xfrm>
                <a:off x="3344928" y="1323363"/>
                <a:ext cx="1267383" cy="48063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 smtClean="0"/>
                  <a:t>Congestion level</a:t>
                </a:r>
                <a:endParaRPr lang="en-US" sz="1400" dirty="0"/>
              </a:p>
            </p:txBody>
          </p:sp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2704315" y="1289739"/>
                <a:ext cx="613981" cy="5478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dirty="0" smtClean="0">
                    <a:solidFill>
                      <a:schemeClr val="bg1"/>
                    </a:solidFill>
                    <a:latin typeface="+mj-lt"/>
                    <a:cs typeface="Arial"/>
                  </a:rPr>
                  <a:t>~80%</a:t>
                </a:r>
                <a:endParaRPr lang="en-US" sz="1200" dirty="0">
                  <a:solidFill>
                    <a:schemeClr val="bg1"/>
                  </a:solidFill>
                  <a:latin typeface="+mj-lt"/>
                  <a:cs typeface="Arial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523985" y="5086240"/>
            <a:ext cx="2026283" cy="1019668"/>
            <a:chOff x="2586028" y="1053846"/>
            <a:chExt cx="2026283" cy="1019668"/>
          </a:xfrm>
        </p:grpSpPr>
        <p:graphicFrame>
          <p:nvGraphicFramePr>
            <p:cNvPr id="28" name="Chart 27"/>
            <p:cNvGraphicFramePr/>
            <p:nvPr>
              <p:extLst/>
            </p:nvPr>
          </p:nvGraphicFramePr>
          <p:xfrm>
            <a:off x="2586028" y="1053846"/>
            <a:ext cx="850555" cy="1019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29" name="Group 28"/>
            <p:cNvGrpSpPr/>
            <p:nvPr/>
          </p:nvGrpSpPr>
          <p:grpSpPr>
            <a:xfrm>
              <a:off x="2704315" y="1289739"/>
              <a:ext cx="1907996" cy="547882"/>
              <a:chOff x="2704315" y="1289739"/>
              <a:chExt cx="1907996" cy="547882"/>
            </a:xfrm>
          </p:grpSpPr>
          <p:sp>
            <p:nvSpPr>
              <p:cNvPr id="31" name="Text Placeholder 4"/>
              <p:cNvSpPr txBox="1">
                <a:spLocks/>
              </p:cNvSpPr>
              <p:nvPr/>
            </p:nvSpPr>
            <p:spPr>
              <a:xfrm>
                <a:off x="3344928" y="1323363"/>
                <a:ext cx="1267383" cy="48063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 smtClean="0"/>
                  <a:t>Congestion level</a:t>
                </a:r>
                <a:endParaRPr lang="en-US" sz="1400" dirty="0"/>
              </a:p>
            </p:txBody>
          </p:sp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2704315" y="1289739"/>
                <a:ext cx="613981" cy="5478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dirty="0" smtClean="0">
                    <a:solidFill>
                      <a:schemeClr val="bg1"/>
                    </a:solidFill>
                    <a:latin typeface="+mj-lt"/>
                    <a:cs typeface="Arial"/>
                  </a:rPr>
                  <a:t>~70%</a:t>
                </a:r>
                <a:endParaRPr lang="en-US" sz="1200" dirty="0">
                  <a:solidFill>
                    <a:schemeClr val="bg1"/>
                  </a:solidFill>
                  <a:latin typeface="+mj-lt"/>
                  <a:cs typeface="Arial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7490611" y="5116591"/>
            <a:ext cx="2026283" cy="1019668"/>
            <a:chOff x="2586028" y="1053846"/>
            <a:chExt cx="2026283" cy="1019668"/>
          </a:xfrm>
        </p:grpSpPr>
        <p:graphicFrame>
          <p:nvGraphicFramePr>
            <p:cNvPr id="37" name="Chart 36"/>
            <p:cNvGraphicFramePr/>
            <p:nvPr>
              <p:extLst/>
            </p:nvPr>
          </p:nvGraphicFramePr>
          <p:xfrm>
            <a:off x="2586028" y="1053846"/>
            <a:ext cx="850555" cy="1019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43" name="Group 42"/>
            <p:cNvGrpSpPr/>
            <p:nvPr/>
          </p:nvGrpSpPr>
          <p:grpSpPr>
            <a:xfrm>
              <a:off x="2704315" y="1289739"/>
              <a:ext cx="1907996" cy="547882"/>
              <a:chOff x="2704315" y="1289739"/>
              <a:chExt cx="1907996" cy="547882"/>
            </a:xfrm>
          </p:grpSpPr>
          <p:sp>
            <p:nvSpPr>
              <p:cNvPr id="45" name="Text Placeholder 4"/>
              <p:cNvSpPr txBox="1">
                <a:spLocks/>
              </p:cNvSpPr>
              <p:nvPr/>
            </p:nvSpPr>
            <p:spPr>
              <a:xfrm>
                <a:off x="3344928" y="1323363"/>
                <a:ext cx="1267383" cy="48063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 smtClean="0"/>
                  <a:t>Congestion level</a:t>
                </a:r>
                <a:endParaRPr lang="en-US" sz="1400" dirty="0"/>
              </a:p>
            </p:txBody>
          </p:sp>
          <p:sp>
            <p:nvSpPr>
              <p:cNvPr id="46" name="Content Placeholder 2"/>
              <p:cNvSpPr txBox="1">
                <a:spLocks/>
              </p:cNvSpPr>
              <p:nvPr/>
            </p:nvSpPr>
            <p:spPr>
              <a:xfrm>
                <a:off x="2704315" y="1289739"/>
                <a:ext cx="613981" cy="5478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dirty="0" smtClean="0">
                    <a:solidFill>
                      <a:schemeClr val="bg1"/>
                    </a:solidFill>
                    <a:latin typeface="+mj-lt"/>
                    <a:cs typeface="Arial"/>
                  </a:rPr>
                  <a:t>~90%</a:t>
                </a:r>
                <a:endParaRPr lang="en-US" sz="1200" dirty="0">
                  <a:solidFill>
                    <a:schemeClr val="bg1"/>
                  </a:solidFill>
                  <a:latin typeface="+mj-lt"/>
                  <a:cs typeface="Arial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7557362" y="1211334"/>
            <a:ext cx="2026283" cy="1019668"/>
            <a:chOff x="2586028" y="1053846"/>
            <a:chExt cx="2026283" cy="1019668"/>
          </a:xfrm>
        </p:grpSpPr>
        <p:graphicFrame>
          <p:nvGraphicFramePr>
            <p:cNvPr id="48" name="Chart 47"/>
            <p:cNvGraphicFramePr/>
            <p:nvPr>
              <p:extLst/>
            </p:nvPr>
          </p:nvGraphicFramePr>
          <p:xfrm>
            <a:off x="2586028" y="1053846"/>
            <a:ext cx="850555" cy="101966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pSp>
          <p:nvGrpSpPr>
            <p:cNvPr id="49" name="Group 48"/>
            <p:cNvGrpSpPr/>
            <p:nvPr/>
          </p:nvGrpSpPr>
          <p:grpSpPr>
            <a:xfrm>
              <a:off x="2645171" y="1289739"/>
              <a:ext cx="1967140" cy="547882"/>
              <a:chOff x="2645171" y="1289739"/>
              <a:chExt cx="1967140" cy="547882"/>
            </a:xfrm>
          </p:grpSpPr>
          <p:sp>
            <p:nvSpPr>
              <p:cNvPr id="50" name="Text Placeholder 4"/>
              <p:cNvSpPr txBox="1">
                <a:spLocks/>
              </p:cNvSpPr>
              <p:nvPr/>
            </p:nvSpPr>
            <p:spPr>
              <a:xfrm>
                <a:off x="3344928" y="1323363"/>
                <a:ext cx="1267383" cy="48063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 smtClean="0"/>
                  <a:t>Congestion level</a:t>
                </a:r>
                <a:endParaRPr lang="en-US" sz="1400" dirty="0"/>
              </a:p>
            </p:txBody>
          </p:sp>
          <p:sp>
            <p:nvSpPr>
              <p:cNvPr id="51" name="Content Placeholder 2"/>
              <p:cNvSpPr txBox="1">
                <a:spLocks/>
              </p:cNvSpPr>
              <p:nvPr/>
            </p:nvSpPr>
            <p:spPr>
              <a:xfrm>
                <a:off x="2645171" y="1289739"/>
                <a:ext cx="732268" cy="54788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dirty="0" smtClean="0">
                    <a:solidFill>
                      <a:schemeClr val="bg1"/>
                    </a:solidFill>
                    <a:latin typeface="+mj-lt"/>
                    <a:cs typeface="Arial"/>
                  </a:rPr>
                  <a:t>~170%</a:t>
                </a:r>
                <a:endParaRPr lang="en-US" sz="1200" dirty="0">
                  <a:solidFill>
                    <a:schemeClr val="bg1"/>
                  </a:solidFill>
                  <a:latin typeface="+mj-lt"/>
                  <a:cs typeface="Arial"/>
                </a:endParaRPr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710" y="4313264"/>
            <a:ext cx="1828800" cy="131316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42" name="Content Placeholder 3"/>
          <p:cNvSpPr>
            <a:spLocks noGrp="1"/>
          </p:cNvSpPr>
          <p:nvPr>
            <p:ph sz="half" idx="4294967295"/>
          </p:nvPr>
        </p:nvSpPr>
        <p:spPr>
          <a:xfrm>
            <a:off x="694730" y="6219049"/>
            <a:ext cx="11071225" cy="373748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en-US" sz="1600" i="1" dirty="0" smtClean="0"/>
              <a:t>This problem is prevalent across the city of Toronto, not just the downtown core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3327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271272" y="2330883"/>
            <a:ext cx="8069493" cy="424163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484128" y="2316204"/>
            <a:ext cx="3478486" cy="4241635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64287" y="123193"/>
            <a:ext cx="11071225" cy="11372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>
                <a:solidFill>
                  <a:srgbClr val="E7E7E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accent5"/>
                </a:solidFill>
              </a:rPr>
              <a:t>More </a:t>
            </a:r>
            <a:r>
              <a:rPr lang="en-US" sz="2400" dirty="0">
                <a:solidFill>
                  <a:schemeClr val="accent5"/>
                </a:solidFill>
              </a:rPr>
              <a:t>permanent, sustainable solutions are required </a:t>
            </a:r>
            <a:r>
              <a:rPr lang="en-US" sz="2400" dirty="0" smtClean="0">
                <a:solidFill>
                  <a:schemeClr val="accent5"/>
                </a:solidFill>
              </a:rPr>
              <a:t>– </a:t>
            </a:r>
            <a:r>
              <a:rPr lang="en-US" sz="2400" i="1" dirty="0" smtClean="0">
                <a:solidFill>
                  <a:schemeClr val="accent5"/>
                </a:solidFill>
              </a:rPr>
              <a:t>there are opportunities </a:t>
            </a:r>
            <a:r>
              <a:rPr lang="en-US" sz="2400" i="1" dirty="0" smtClean="0">
                <a:solidFill>
                  <a:schemeClr val="accent5"/>
                </a:solidFill>
              </a:rPr>
              <a:t>to increase parking capacity </a:t>
            </a:r>
            <a:r>
              <a:rPr lang="en-US" sz="2400" i="1" dirty="0" smtClean="0">
                <a:solidFill>
                  <a:schemeClr val="accent5"/>
                </a:solidFill>
              </a:rPr>
              <a:t>using existing assets</a:t>
            </a:r>
            <a:endParaRPr lang="en-US" sz="2400" i="1" dirty="0">
              <a:solidFill>
                <a:schemeClr val="accent5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027991" y="2427560"/>
            <a:ext cx="3098800" cy="457200"/>
            <a:chOff x="1931871" y="2326126"/>
            <a:chExt cx="3098800" cy="457200"/>
          </a:xfrm>
        </p:grpSpPr>
        <p:sp>
          <p:nvSpPr>
            <p:cNvPr id="23" name="Text Placeholder 9"/>
            <p:cNvSpPr txBox="1">
              <a:spLocks/>
            </p:cNvSpPr>
            <p:nvPr/>
          </p:nvSpPr>
          <p:spPr>
            <a:xfrm>
              <a:off x="2287471" y="2385979"/>
              <a:ext cx="2743200" cy="337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20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18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16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14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14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</a:rPr>
                <a:t>Leverage Public Assets</a:t>
              </a: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931871" y="2326126"/>
              <a:ext cx="457200" cy="457200"/>
              <a:chOff x="1543806" y="1438096"/>
              <a:chExt cx="822960" cy="82296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543806" y="1438096"/>
                <a:ext cx="822960" cy="822960"/>
              </a:xfrm>
              <a:prstGeom prst="ellipse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 descr="capitol.eps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6686" y="1655266"/>
                <a:ext cx="457200" cy="388620"/>
              </a:xfrm>
              <a:prstGeom prst="rect">
                <a:avLst/>
              </a:prstGeom>
            </p:spPr>
          </p:pic>
        </p:grp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51" y="3684199"/>
            <a:ext cx="2194560" cy="1365090"/>
          </a:xfrm>
          <a:prstGeom prst="rect">
            <a:avLst/>
          </a:prstGeom>
        </p:spPr>
      </p:pic>
      <p:sp>
        <p:nvSpPr>
          <p:cNvPr id="4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959620" y="5803041"/>
            <a:ext cx="2194560" cy="64008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sz="1200" b="1" dirty="0" smtClean="0">
                <a:solidFill>
                  <a:schemeClr val="accent5"/>
                </a:solidFill>
              </a:rPr>
              <a:t>LANEWAYS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 2400+ </a:t>
            </a:r>
            <a:r>
              <a:rPr lang="en-US" sz="1200" dirty="0">
                <a:solidFill>
                  <a:schemeClr val="bg1"/>
                </a:solidFill>
              </a:rPr>
              <a:t>publicly owned </a:t>
            </a:r>
            <a:r>
              <a:rPr lang="en-US" sz="1200" dirty="0" smtClean="0">
                <a:solidFill>
                  <a:schemeClr val="bg1"/>
                </a:solidFill>
              </a:rPr>
              <a:t>laneways; 250 km </a:t>
            </a:r>
            <a:r>
              <a:rPr lang="en-US" sz="1200" dirty="0">
                <a:solidFill>
                  <a:schemeClr val="bg1"/>
                </a:solidFill>
              </a:rPr>
              <a:t>of </a:t>
            </a:r>
            <a:r>
              <a:rPr lang="en-US" sz="1200" dirty="0" smtClean="0">
                <a:solidFill>
                  <a:schemeClr val="bg1"/>
                </a:solidFill>
              </a:rPr>
              <a:t>space</a:t>
            </a:r>
            <a:r>
              <a:rPr lang="en-US" sz="1200" baseline="30000" dirty="0">
                <a:solidFill>
                  <a:schemeClr val="bg1"/>
                </a:solidFill>
              </a:rPr>
              <a:t>2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8645098" y="2436791"/>
            <a:ext cx="3113079" cy="457200"/>
            <a:chOff x="8092200" y="2474716"/>
            <a:chExt cx="3113079" cy="457200"/>
          </a:xfrm>
        </p:grpSpPr>
        <p:grpSp>
          <p:nvGrpSpPr>
            <p:cNvPr id="43" name="Group 42"/>
            <p:cNvGrpSpPr/>
            <p:nvPr/>
          </p:nvGrpSpPr>
          <p:grpSpPr>
            <a:xfrm>
              <a:off x="8092200" y="2474716"/>
              <a:ext cx="457200" cy="457200"/>
              <a:chOff x="3975308" y="1591665"/>
              <a:chExt cx="822960" cy="822960"/>
            </a:xfrm>
          </p:grpSpPr>
          <p:pic>
            <p:nvPicPr>
              <p:cNvPr id="36" name="Picture 35" descr="house3.eps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9613" y="1774545"/>
                <a:ext cx="514350" cy="457200"/>
              </a:xfrm>
              <a:prstGeom prst="rect">
                <a:avLst/>
              </a:prstGeom>
            </p:spPr>
          </p:pic>
          <p:sp>
            <p:nvSpPr>
              <p:cNvPr id="38" name="Oval 37"/>
              <p:cNvSpPr/>
              <p:nvPr/>
            </p:nvSpPr>
            <p:spPr>
              <a:xfrm>
                <a:off x="3975308" y="1591665"/>
                <a:ext cx="822960" cy="822960"/>
              </a:xfrm>
              <a:prstGeom prst="ellipse">
                <a:avLst/>
              </a:prstGeom>
              <a:solidFill>
                <a:schemeClr val="accent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 Placeholder 9"/>
            <p:cNvSpPr txBox="1">
              <a:spLocks/>
            </p:cNvSpPr>
            <p:nvPr/>
          </p:nvSpPr>
          <p:spPr>
            <a:xfrm>
              <a:off x="8462079" y="2534569"/>
              <a:ext cx="2743200" cy="3374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20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18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16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14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accent5"/>
                </a:buClr>
                <a:buSzPct val="75000"/>
                <a:buFont typeface="Arial" panose="020B0604020202020204" pitchFamily="34" charset="0"/>
                <a:buChar char="•"/>
                <a:defRPr sz="1400" kern="1200">
                  <a:solidFill>
                    <a:srgbClr val="E7E7E8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>
                      <a:lumMod val="75000"/>
                    </a:schemeClr>
                  </a:solidFill>
                </a:rPr>
                <a:t>Leverage </a:t>
              </a:r>
              <a:r>
                <a:rPr lang="en-US" sz="1600" b="1" dirty="0" smtClean="0">
                  <a:solidFill>
                    <a:schemeClr val="bg1">
                      <a:lumMod val="75000"/>
                    </a:schemeClr>
                  </a:solidFill>
                </a:rPr>
                <a:t>Private Assets</a:t>
              </a:r>
              <a:endParaRPr lang="en-US" sz="16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5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64287" y="1037239"/>
            <a:ext cx="11073384" cy="27432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400" i="1" dirty="0" smtClean="0"/>
              <a:t>In addition to reducing demand, improving access to parking information, and enforcement, there is a need to increase parking capacity</a:t>
            </a:r>
            <a:endParaRPr lang="en-US" sz="1400" i="1" dirty="0"/>
          </a:p>
        </p:txBody>
      </p:sp>
      <p:sp>
        <p:nvSpPr>
          <p:cNvPr id="5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929340" y="1707244"/>
            <a:ext cx="2560320" cy="27432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is the average time to find parking</a:t>
            </a:r>
            <a:r>
              <a:rPr lang="en-US" sz="1200" baseline="30000" dirty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8" b="27879"/>
          <a:stretch/>
        </p:blipFill>
        <p:spPr>
          <a:xfrm>
            <a:off x="8812445" y="4122107"/>
            <a:ext cx="1005840" cy="46634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4" b="25724"/>
          <a:stretch/>
        </p:blipFill>
        <p:spPr>
          <a:xfrm>
            <a:off x="8689943" y="3410699"/>
            <a:ext cx="1745598" cy="45249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088" y="3915283"/>
            <a:ext cx="1556449" cy="507829"/>
          </a:xfrm>
          <a:prstGeom prst="rect">
            <a:avLst/>
          </a:prstGeom>
        </p:spPr>
      </p:pic>
      <p:sp>
        <p:nvSpPr>
          <p:cNvPr id="57" name="Content Placeholder 2"/>
          <p:cNvSpPr txBox="1">
            <a:spLocks/>
          </p:cNvSpPr>
          <p:nvPr/>
        </p:nvSpPr>
        <p:spPr>
          <a:xfrm>
            <a:off x="7678624" y="1507139"/>
            <a:ext cx="1371600" cy="5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 smtClean="0">
                <a:solidFill>
                  <a:schemeClr val="accent5"/>
                </a:solidFill>
                <a:latin typeface="Knockout HTF27-JuniorBantamwt"/>
                <a:cs typeface="Arial"/>
              </a:rPr>
              <a:t>15 min</a:t>
            </a:r>
            <a:endParaRPr lang="en-US" sz="2800" b="1" dirty="0">
              <a:solidFill>
                <a:schemeClr val="accent5"/>
              </a:solidFill>
              <a:latin typeface="Knockout HTF27-JuniorBantamwt"/>
              <a:cs typeface="Arial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090" y="4456339"/>
            <a:ext cx="1793430" cy="507273"/>
          </a:xfrm>
          <a:prstGeom prst="rect">
            <a:avLst/>
          </a:prstGeom>
        </p:spPr>
      </p:pic>
      <p:sp>
        <p:nvSpPr>
          <p:cNvPr id="59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70374" y="5836972"/>
            <a:ext cx="3305993" cy="64008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Innovative business models leveraging private parking capacity coupled with governance can increase overall capacity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64" y="1498816"/>
            <a:ext cx="606113" cy="606113"/>
          </a:xfrm>
          <a:prstGeom prst="rect">
            <a:avLst/>
          </a:prstGeom>
        </p:spPr>
      </p:pic>
      <p:sp>
        <p:nvSpPr>
          <p:cNvPr id="6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817772" y="1684061"/>
            <a:ext cx="3657600" cy="274320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of </a:t>
            </a:r>
            <a:r>
              <a:rPr lang="en-US" sz="1200" dirty="0" smtClean="0">
                <a:solidFill>
                  <a:schemeClr val="bg1"/>
                </a:solidFill>
              </a:rPr>
              <a:t>traffic consists </a:t>
            </a:r>
            <a:r>
              <a:rPr lang="en-US" sz="1200" dirty="0">
                <a:solidFill>
                  <a:schemeClr val="bg1"/>
                </a:solidFill>
              </a:rPr>
              <a:t>of people “searching” for parking</a:t>
            </a:r>
            <a:r>
              <a:rPr lang="en-US" sz="1200" baseline="30000" dirty="0" smtClean="0">
                <a:solidFill>
                  <a:schemeClr val="bg1"/>
                </a:solidFill>
              </a:rPr>
              <a:t>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1769081" y="1507139"/>
            <a:ext cx="1371600" cy="5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 smtClean="0">
                <a:solidFill>
                  <a:schemeClr val="accent5"/>
                </a:solidFill>
                <a:latin typeface="Knockout HTF27-JuniorBantamwt"/>
                <a:cs typeface="Arial"/>
              </a:rPr>
              <a:t>30%</a:t>
            </a:r>
            <a:endParaRPr lang="en-US" sz="2800" b="1" dirty="0">
              <a:solidFill>
                <a:schemeClr val="accent5"/>
              </a:solidFill>
              <a:latin typeface="Knockout HTF27-JuniorBantamwt"/>
              <a:cs typeface="Arial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78" y="1507134"/>
            <a:ext cx="1188720" cy="589476"/>
          </a:xfrm>
          <a:prstGeom prst="rect">
            <a:avLst/>
          </a:prstGeom>
        </p:spPr>
      </p:pic>
      <p:pic>
        <p:nvPicPr>
          <p:cNvPr id="69" name="Picture 68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7" y="3148118"/>
            <a:ext cx="14630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69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081" y="3148118"/>
            <a:ext cx="14630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081" y="4426014"/>
            <a:ext cx="1463040" cy="10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7" y="4426014"/>
            <a:ext cx="1463040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0118" y="4153958"/>
            <a:ext cx="1463040" cy="27432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North York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722808" y="5828215"/>
            <a:ext cx="4835746" cy="64008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sz="1200" b="1" dirty="0" smtClean="0">
                <a:solidFill>
                  <a:schemeClr val="accent5"/>
                </a:solidFill>
              </a:rPr>
              <a:t>SCHOOLS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Leverage parking facilities at public schools after hours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216521" y="4169198"/>
            <a:ext cx="1463040" cy="27432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Danforth </a:t>
            </a:r>
            <a:r>
              <a:rPr lang="en-US" sz="1200" b="1" dirty="0" smtClean="0">
                <a:solidFill>
                  <a:schemeClr val="bg1"/>
                </a:solidFill>
              </a:rPr>
              <a:t>East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610118" y="5429590"/>
            <a:ext cx="1463040" cy="27432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West </a:t>
            </a:r>
            <a:r>
              <a:rPr lang="en-US" sz="1200" b="1" dirty="0" smtClean="0">
                <a:solidFill>
                  <a:schemeClr val="bg1"/>
                </a:solidFill>
              </a:rPr>
              <a:t>Core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7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2231525" y="5465177"/>
            <a:ext cx="1463040" cy="27432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South Core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78" name="Chart 77"/>
          <p:cNvGraphicFramePr/>
          <p:nvPr>
            <p:extLst/>
          </p:nvPr>
        </p:nvGraphicFramePr>
        <p:xfrm>
          <a:off x="3505427" y="3926404"/>
          <a:ext cx="3108960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79" name="Rectangle 78"/>
          <p:cNvSpPr/>
          <p:nvPr/>
        </p:nvSpPr>
        <p:spPr>
          <a:xfrm>
            <a:off x="3857257" y="5325833"/>
            <a:ext cx="559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smtClean="0">
                <a:solidFill>
                  <a:schemeClr val="accent5"/>
                </a:solidFill>
              </a:rPr>
              <a:t>Before</a:t>
            </a:r>
            <a:br>
              <a:rPr lang="en-US" sz="1000" dirty="0" smtClean="0">
                <a:solidFill>
                  <a:schemeClr val="accent5"/>
                </a:solidFill>
              </a:rPr>
            </a:br>
            <a:r>
              <a:rPr lang="en-US" sz="1000" dirty="0" smtClean="0">
                <a:solidFill>
                  <a:schemeClr val="accent5"/>
                </a:solidFill>
              </a:rPr>
              <a:t>8am</a:t>
            </a:r>
            <a:endParaRPr lang="en-US" sz="1000" dirty="0">
              <a:solidFill>
                <a:schemeClr val="accent5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417025" y="5325833"/>
            <a:ext cx="547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accent5"/>
                </a:solidFill>
              </a:rPr>
              <a:t>8am – </a:t>
            </a:r>
            <a:br>
              <a:rPr lang="en-US" sz="1000" dirty="0" smtClean="0">
                <a:solidFill>
                  <a:schemeClr val="accent5"/>
                </a:solidFill>
              </a:rPr>
            </a:br>
            <a:r>
              <a:rPr lang="en-US" sz="1000" dirty="0" smtClean="0">
                <a:solidFill>
                  <a:schemeClr val="accent5"/>
                </a:solidFill>
              </a:rPr>
              <a:t>4pm</a:t>
            </a:r>
            <a:endParaRPr lang="en-US" sz="1000" dirty="0">
              <a:solidFill>
                <a:schemeClr val="accent5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98663" y="5325833"/>
            <a:ext cx="547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chemeClr val="accent5"/>
                </a:solidFill>
              </a:rPr>
              <a:t>After 4pm</a:t>
            </a:r>
            <a:endParaRPr lang="en-US" sz="1000" dirty="0">
              <a:solidFill>
                <a:schemeClr val="accent5"/>
              </a:solidFill>
            </a:endParaRPr>
          </a:p>
        </p:txBody>
      </p:sp>
      <p:sp>
        <p:nvSpPr>
          <p:cNvPr id="82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3960372" y="3652084"/>
            <a:ext cx="1463040" cy="27432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Illegal Parking Distribution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1273" y="951669"/>
            <a:ext cx="11691341" cy="127485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445" y="5026751"/>
            <a:ext cx="1935791" cy="421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66" y="3018991"/>
            <a:ext cx="1256471" cy="67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8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entagon 43"/>
          <p:cNvSpPr/>
          <p:nvPr/>
        </p:nvSpPr>
        <p:spPr>
          <a:xfrm>
            <a:off x="638022" y="1742945"/>
            <a:ext cx="2800901" cy="905898"/>
          </a:xfrm>
          <a:prstGeom prst="homePlate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CFCFC">
                  <a:lumMod val="25000"/>
                </a:srgbClr>
              </a:solidFill>
            </a:endParaRPr>
          </a:p>
        </p:txBody>
      </p:sp>
      <p:sp>
        <p:nvSpPr>
          <p:cNvPr id="45" name="Chevron 44"/>
          <p:cNvSpPr/>
          <p:nvPr/>
        </p:nvSpPr>
        <p:spPr>
          <a:xfrm>
            <a:off x="6012155" y="1742945"/>
            <a:ext cx="3017520" cy="905898"/>
          </a:xfrm>
          <a:prstGeom prst="chevron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CFCFC">
                  <a:lumMod val="25000"/>
                </a:srgbClr>
              </a:solidFill>
            </a:endParaRPr>
          </a:p>
        </p:txBody>
      </p:sp>
      <p:sp>
        <p:nvSpPr>
          <p:cNvPr id="46" name="Chevron 45"/>
          <p:cNvSpPr/>
          <p:nvPr/>
        </p:nvSpPr>
        <p:spPr>
          <a:xfrm>
            <a:off x="8807530" y="1733279"/>
            <a:ext cx="3017520" cy="905898"/>
          </a:xfrm>
          <a:prstGeom prst="chevron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CFCFC">
                  <a:lumMod val="25000"/>
                </a:srgbClr>
              </a:solidFill>
            </a:endParaRPr>
          </a:p>
        </p:txBody>
      </p:sp>
      <p:sp>
        <p:nvSpPr>
          <p:cNvPr id="47" name="Chevron 46"/>
          <p:cNvSpPr/>
          <p:nvPr/>
        </p:nvSpPr>
        <p:spPr>
          <a:xfrm>
            <a:off x="3216779" y="1742945"/>
            <a:ext cx="3017520" cy="905898"/>
          </a:xfrm>
          <a:prstGeom prst="chevron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FCFCFC">
                  <a:lumMod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Reference: Analysis Methodology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295763" y="2210258"/>
            <a:ext cx="1887120" cy="304919"/>
          </a:xfrm>
        </p:spPr>
        <p:txBody>
          <a:bodyPr>
            <a:normAutofit/>
          </a:bodyPr>
          <a:lstStyle/>
          <a:p>
            <a:pPr algn="l"/>
            <a:r>
              <a:rPr lang="en-US" sz="1400" dirty="0" smtClean="0"/>
              <a:t>Create data assets</a:t>
            </a:r>
            <a:endParaRPr lang="en-US" sz="1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95763" y="1881989"/>
            <a:ext cx="1887120" cy="304919"/>
          </a:xfrm>
        </p:spPr>
        <p:txBody>
          <a:bodyPr/>
          <a:lstStyle/>
          <a:p>
            <a:pPr algn="l"/>
            <a:r>
              <a:rPr lang="en-US" sz="2000" dirty="0" smtClean="0"/>
              <a:t>Align</a:t>
            </a:r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59944" y="2210258"/>
            <a:ext cx="1970846" cy="304919"/>
          </a:xfrm>
        </p:spPr>
        <p:txBody>
          <a:bodyPr>
            <a:normAutofit/>
          </a:bodyPr>
          <a:lstStyle/>
          <a:p>
            <a:r>
              <a:rPr lang="en-US" sz="1400" dirty="0" smtClean="0"/>
              <a:t>Develop metrics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59944" y="1881989"/>
            <a:ext cx="1970846" cy="304919"/>
          </a:xfrm>
        </p:spPr>
        <p:txBody>
          <a:bodyPr/>
          <a:lstStyle/>
          <a:p>
            <a:r>
              <a:rPr lang="en-US" sz="2000" dirty="0" smtClean="0"/>
              <a:t>Generate</a:t>
            </a:r>
            <a:endParaRPr lang="en-US" sz="2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7125754" y="2210258"/>
            <a:ext cx="2065672" cy="304919"/>
          </a:xfrm>
        </p:spPr>
        <p:txBody>
          <a:bodyPr>
            <a:normAutofit/>
          </a:bodyPr>
          <a:lstStyle/>
          <a:p>
            <a:r>
              <a:rPr lang="en-US" sz="1400" dirty="0" smtClean="0"/>
              <a:t>Generate insights</a:t>
            </a:r>
            <a:endParaRPr lang="en-US" sz="1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125754" y="1881989"/>
            <a:ext cx="2065672" cy="304919"/>
          </a:xfrm>
        </p:spPr>
        <p:txBody>
          <a:bodyPr/>
          <a:lstStyle/>
          <a:p>
            <a:r>
              <a:rPr lang="en-US" sz="2000" dirty="0" smtClean="0"/>
              <a:t>Analyze</a:t>
            </a:r>
            <a:endParaRPr lang="en-US" sz="2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9895456" y="2210258"/>
            <a:ext cx="2067582" cy="304919"/>
          </a:xfrm>
        </p:spPr>
        <p:txBody>
          <a:bodyPr>
            <a:normAutofit/>
          </a:bodyPr>
          <a:lstStyle/>
          <a:p>
            <a:r>
              <a:rPr lang="en-US" sz="1400" dirty="0" smtClean="0"/>
              <a:t>Create </a:t>
            </a:r>
            <a:r>
              <a:rPr lang="en-US" sz="1400" dirty="0" smtClean="0"/>
              <a:t>maps</a:t>
            </a:r>
            <a:endParaRPr lang="en-US" sz="140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9895456" y="1881989"/>
            <a:ext cx="2067582" cy="304919"/>
          </a:xfrm>
        </p:spPr>
        <p:txBody>
          <a:bodyPr/>
          <a:lstStyle/>
          <a:p>
            <a:r>
              <a:rPr lang="en-US" sz="2000" dirty="0" smtClean="0"/>
              <a:t>Visualize</a:t>
            </a:r>
            <a:endParaRPr lang="en-US" sz="20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609600" y="2915947"/>
            <a:ext cx="2381177" cy="1991322"/>
          </a:xfrm>
        </p:spPr>
        <p:txBody>
          <a:bodyPr>
            <a:noAutofit/>
          </a:bodyPr>
          <a:lstStyle/>
          <a:p>
            <a:pPr lvl="0">
              <a:buClr>
                <a:srgbClr val="93D220"/>
              </a:buClr>
              <a:buFont typeface="Arial"/>
              <a:buChar char="•"/>
              <a:tabLst>
                <a:tab pos="182880" algn="l"/>
              </a:tabLst>
            </a:pPr>
            <a:r>
              <a:rPr lang="en-US" dirty="0" smtClean="0">
                <a:solidFill>
                  <a:schemeClr val="accent4"/>
                </a:solidFill>
              </a:rPr>
              <a:t>Sourced data from namara.io, Toronto Open Data and TomTom, including parking infractions, congestion and community assets</a:t>
            </a:r>
            <a:endParaRPr lang="en-US" dirty="0">
              <a:solidFill>
                <a:schemeClr val="accent4"/>
              </a:solidFill>
            </a:endParaRPr>
          </a:p>
          <a:p>
            <a:pPr>
              <a:buClr>
                <a:srgbClr val="93D220"/>
              </a:buClr>
              <a:buFont typeface="Arial"/>
              <a:buChar char="•"/>
              <a:tabLst>
                <a:tab pos="182880" algn="l"/>
              </a:tabLst>
            </a:pPr>
            <a:r>
              <a:rPr lang="en-US" dirty="0" smtClean="0">
                <a:solidFill>
                  <a:schemeClr val="accent4"/>
                </a:solidFill>
              </a:rPr>
              <a:t>Geocoded parking infraction data, filtered (i.e., non-relevant infraction types) and matched data sets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3269707" y="2915947"/>
            <a:ext cx="2398556" cy="1991322"/>
          </a:xfrm>
        </p:spPr>
        <p:txBody>
          <a:bodyPr>
            <a:noAutofit/>
          </a:bodyPr>
          <a:lstStyle/>
          <a:p>
            <a:pPr lvl="0">
              <a:buClr>
                <a:srgbClr val="93D220"/>
              </a:buClr>
              <a:buFont typeface="Arial"/>
              <a:buChar char="•"/>
              <a:tabLst>
                <a:tab pos="182880" algn="l"/>
              </a:tabLst>
            </a:pPr>
            <a:r>
              <a:rPr lang="en-US" dirty="0" smtClean="0">
                <a:solidFill>
                  <a:schemeClr val="accent4"/>
                </a:solidFill>
              </a:rPr>
              <a:t>Overlaid 2014 parking infraction and congestion data sets in GIS</a:t>
            </a:r>
          </a:p>
          <a:p>
            <a:pPr lvl="0">
              <a:buClr>
                <a:srgbClr val="93D220"/>
              </a:buClr>
              <a:buFont typeface="Arial"/>
              <a:buChar char="•"/>
              <a:tabLst>
                <a:tab pos="182880" algn="l"/>
              </a:tabLst>
            </a:pPr>
            <a:r>
              <a:rPr lang="en-US" dirty="0" smtClean="0">
                <a:solidFill>
                  <a:schemeClr val="accent4"/>
                </a:solidFill>
              </a:rPr>
              <a:t>Computed parking infractions within 100m of each road segment observation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5939994" y="2915946"/>
            <a:ext cx="2721405" cy="1991323"/>
          </a:xfrm>
        </p:spPr>
        <p:txBody>
          <a:bodyPr>
            <a:noAutofit/>
          </a:bodyPr>
          <a:lstStyle/>
          <a:p>
            <a:pPr marL="228600" indent="-228600"/>
            <a:r>
              <a:rPr lang="en-US" dirty="0" smtClean="0">
                <a:solidFill>
                  <a:schemeClr val="accent4"/>
                </a:solidFill>
              </a:rPr>
              <a:t>Established statistical correlation between congestion and parking infractions across ~150k road segment observations</a:t>
            </a:r>
          </a:p>
          <a:p>
            <a:pPr marL="228600" indent="-228600"/>
            <a:r>
              <a:rPr lang="en-US" dirty="0" smtClean="0">
                <a:solidFill>
                  <a:schemeClr val="accent4"/>
                </a:solidFill>
              </a:rPr>
              <a:t>Identified road segments to prioritize – those with many parking infractions and congestion greater than model predictions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8933129" y="2915947"/>
            <a:ext cx="2522271" cy="1991322"/>
          </a:xfrm>
        </p:spPr>
        <p:txBody>
          <a:bodyPr>
            <a:noAutofit/>
          </a:bodyPr>
          <a:lstStyle/>
          <a:p>
            <a:pPr lvl="0">
              <a:buClr>
                <a:srgbClr val="93D220"/>
              </a:buClr>
              <a:buFont typeface="Arial"/>
              <a:buChar char="•"/>
              <a:tabLst>
                <a:tab pos="182880" algn="l"/>
              </a:tabLst>
            </a:pPr>
            <a:r>
              <a:rPr lang="en-US" dirty="0" smtClean="0">
                <a:solidFill>
                  <a:schemeClr val="accent4"/>
                </a:solidFill>
              </a:rPr>
              <a:t>Validated findings through visual exploration</a:t>
            </a:r>
          </a:p>
          <a:p>
            <a:pPr lvl="0">
              <a:buClr>
                <a:srgbClr val="93D220"/>
              </a:buClr>
              <a:buFont typeface="Arial"/>
              <a:buChar char="•"/>
              <a:tabLst>
                <a:tab pos="182880" algn="l"/>
              </a:tabLst>
            </a:pPr>
            <a:r>
              <a:rPr lang="en-US" dirty="0" smtClean="0">
                <a:solidFill>
                  <a:schemeClr val="accent4"/>
                </a:solidFill>
              </a:rPr>
              <a:t>Overlaid and identified community assets to leverage for capacity near prioritized road segments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811252" y="2067198"/>
            <a:ext cx="272977" cy="272976"/>
            <a:chOff x="1189038" y="1782763"/>
            <a:chExt cx="288925" cy="288925"/>
          </a:xfrm>
          <a:solidFill>
            <a:srgbClr val="D9D9D9"/>
          </a:solidFill>
        </p:grpSpPr>
        <p:sp>
          <p:nvSpPr>
            <p:cNvPr id="50" name="Freeform 32"/>
            <p:cNvSpPr>
              <a:spLocks noEditPoints="1"/>
            </p:cNvSpPr>
            <p:nvPr/>
          </p:nvSpPr>
          <p:spPr bwMode="auto">
            <a:xfrm>
              <a:off x="1189038" y="1782763"/>
              <a:ext cx="288925" cy="288925"/>
            </a:xfrm>
            <a:custGeom>
              <a:avLst/>
              <a:gdLst>
                <a:gd name="T0" fmla="*/ 163 w 363"/>
                <a:gd name="T1" fmla="*/ 2 h 365"/>
                <a:gd name="T2" fmla="*/ 111 w 363"/>
                <a:gd name="T3" fmla="*/ 15 h 365"/>
                <a:gd name="T4" fmla="*/ 65 w 363"/>
                <a:gd name="T5" fmla="*/ 43 h 365"/>
                <a:gd name="T6" fmla="*/ 31 w 363"/>
                <a:gd name="T7" fmla="*/ 82 h 365"/>
                <a:gd name="T8" fmla="*/ 7 w 363"/>
                <a:gd name="T9" fmla="*/ 129 h 365"/>
                <a:gd name="T10" fmla="*/ 0 w 363"/>
                <a:gd name="T11" fmla="*/ 184 h 365"/>
                <a:gd name="T12" fmla="*/ 3 w 363"/>
                <a:gd name="T13" fmla="*/ 220 h 365"/>
                <a:gd name="T14" fmla="*/ 22 w 363"/>
                <a:gd name="T15" fmla="*/ 270 h 365"/>
                <a:gd name="T16" fmla="*/ 53 w 363"/>
                <a:gd name="T17" fmla="*/ 312 h 365"/>
                <a:gd name="T18" fmla="*/ 95 w 363"/>
                <a:gd name="T19" fmla="*/ 344 h 365"/>
                <a:gd name="T20" fmla="*/ 145 w 363"/>
                <a:gd name="T21" fmla="*/ 362 h 365"/>
                <a:gd name="T22" fmla="*/ 181 w 363"/>
                <a:gd name="T23" fmla="*/ 365 h 365"/>
                <a:gd name="T24" fmla="*/ 236 w 363"/>
                <a:gd name="T25" fmla="*/ 358 h 365"/>
                <a:gd name="T26" fmla="*/ 283 w 363"/>
                <a:gd name="T27" fmla="*/ 334 h 365"/>
                <a:gd name="T28" fmla="*/ 322 w 363"/>
                <a:gd name="T29" fmla="*/ 300 h 365"/>
                <a:gd name="T30" fmla="*/ 349 w 363"/>
                <a:gd name="T31" fmla="*/ 254 h 365"/>
                <a:gd name="T32" fmla="*/ 363 w 363"/>
                <a:gd name="T33" fmla="*/ 201 h 365"/>
                <a:gd name="T34" fmla="*/ 363 w 363"/>
                <a:gd name="T35" fmla="*/ 165 h 365"/>
                <a:gd name="T36" fmla="*/ 349 w 363"/>
                <a:gd name="T37" fmla="*/ 112 h 365"/>
                <a:gd name="T38" fmla="*/ 322 w 363"/>
                <a:gd name="T39" fmla="*/ 68 h 365"/>
                <a:gd name="T40" fmla="*/ 283 w 363"/>
                <a:gd name="T41" fmla="*/ 32 h 365"/>
                <a:gd name="T42" fmla="*/ 236 w 363"/>
                <a:gd name="T43" fmla="*/ 8 h 365"/>
                <a:gd name="T44" fmla="*/ 181 w 363"/>
                <a:gd name="T45" fmla="*/ 0 h 365"/>
                <a:gd name="T46" fmla="*/ 181 w 363"/>
                <a:gd name="T47" fmla="*/ 351 h 365"/>
                <a:gd name="T48" fmla="*/ 131 w 363"/>
                <a:gd name="T49" fmla="*/ 344 h 365"/>
                <a:gd name="T50" fmla="*/ 87 w 363"/>
                <a:gd name="T51" fmla="*/ 322 h 365"/>
                <a:gd name="T52" fmla="*/ 53 w 363"/>
                <a:gd name="T53" fmla="*/ 290 h 365"/>
                <a:gd name="T54" fmla="*/ 26 w 363"/>
                <a:gd name="T55" fmla="*/ 248 h 365"/>
                <a:gd name="T56" fmla="*/ 15 w 363"/>
                <a:gd name="T57" fmla="*/ 199 h 365"/>
                <a:gd name="T58" fmla="*/ 15 w 363"/>
                <a:gd name="T59" fmla="*/ 167 h 365"/>
                <a:gd name="T60" fmla="*/ 26 w 363"/>
                <a:gd name="T61" fmla="*/ 118 h 365"/>
                <a:gd name="T62" fmla="*/ 53 w 363"/>
                <a:gd name="T63" fmla="*/ 77 h 365"/>
                <a:gd name="T64" fmla="*/ 87 w 363"/>
                <a:gd name="T65" fmla="*/ 44 h 365"/>
                <a:gd name="T66" fmla="*/ 131 w 363"/>
                <a:gd name="T67" fmla="*/ 22 h 365"/>
                <a:gd name="T68" fmla="*/ 181 w 363"/>
                <a:gd name="T69" fmla="*/ 16 h 365"/>
                <a:gd name="T70" fmla="*/ 216 w 363"/>
                <a:gd name="T71" fmla="*/ 19 h 365"/>
                <a:gd name="T72" fmla="*/ 261 w 363"/>
                <a:gd name="T73" fmla="*/ 37 h 365"/>
                <a:gd name="T74" fmla="*/ 300 w 363"/>
                <a:gd name="T75" fmla="*/ 65 h 365"/>
                <a:gd name="T76" fmla="*/ 329 w 363"/>
                <a:gd name="T77" fmla="*/ 104 h 365"/>
                <a:gd name="T78" fmla="*/ 346 w 363"/>
                <a:gd name="T79" fmla="*/ 149 h 365"/>
                <a:gd name="T80" fmla="*/ 349 w 363"/>
                <a:gd name="T81" fmla="*/ 184 h 365"/>
                <a:gd name="T82" fmla="*/ 341 w 363"/>
                <a:gd name="T83" fmla="*/ 232 h 365"/>
                <a:gd name="T84" fmla="*/ 321 w 363"/>
                <a:gd name="T85" fmla="*/ 276 h 365"/>
                <a:gd name="T86" fmla="*/ 288 w 363"/>
                <a:gd name="T87" fmla="*/ 312 h 365"/>
                <a:gd name="T88" fmla="*/ 247 w 363"/>
                <a:gd name="T89" fmla="*/ 337 h 365"/>
                <a:gd name="T90" fmla="*/ 199 w 363"/>
                <a:gd name="T91" fmla="*/ 35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3" h="365">
                  <a:moveTo>
                    <a:pt x="181" y="0"/>
                  </a:moveTo>
                  <a:lnTo>
                    <a:pt x="181" y="0"/>
                  </a:lnTo>
                  <a:lnTo>
                    <a:pt x="163" y="2"/>
                  </a:lnTo>
                  <a:lnTo>
                    <a:pt x="145" y="5"/>
                  </a:lnTo>
                  <a:lnTo>
                    <a:pt x="127" y="8"/>
                  </a:lnTo>
                  <a:lnTo>
                    <a:pt x="111" y="15"/>
                  </a:lnTo>
                  <a:lnTo>
                    <a:pt x="95" y="22"/>
                  </a:lnTo>
                  <a:lnTo>
                    <a:pt x="80" y="32"/>
                  </a:lnTo>
                  <a:lnTo>
                    <a:pt x="65" y="43"/>
                  </a:lnTo>
                  <a:lnTo>
                    <a:pt x="53" y="54"/>
                  </a:lnTo>
                  <a:lnTo>
                    <a:pt x="40" y="68"/>
                  </a:lnTo>
                  <a:lnTo>
                    <a:pt x="31" y="82"/>
                  </a:lnTo>
                  <a:lnTo>
                    <a:pt x="22" y="96"/>
                  </a:lnTo>
                  <a:lnTo>
                    <a:pt x="14" y="112"/>
                  </a:lnTo>
                  <a:lnTo>
                    <a:pt x="7" y="129"/>
                  </a:lnTo>
                  <a:lnTo>
                    <a:pt x="3" y="146"/>
                  </a:lnTo>
                  <a:lnTo>
                    <a:pt x="0" y="165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201"/>
                  </a:lnTo>
                  <a:lnTo>
                    <a:pt x="3" y="220"/>
                  </a:lnTo>
                  <a:lnTo>
                    <a:pt x="7" y="237"/>
                  </a:lnTo>
                  <a:lnTo>
                    <a:pt x="14" y="254"/>
                  </a:lnTo>
                  <a:lnTo>
                    <a:pt x="22" y="270"/>
                  </a:lnTo>
                  <a:lnTo>
                    <a:pt x="31" y="286"/>
                  </a:lnTo>
                  <a:lnTo>
                    <a:pt x="40" y="300"/>
                  </a:lnTo>
                  <a:lnTo>
                    <a:pt x="53" y="312"/>
                  </a:lnTo>
                  <a:lnTo>
                    <a:pt x="65" y="323"/>
                  </a:lnTo>
                  <a:lnTo>
                    <a:pt x="80" y="334"/>
                  </a:lnTo>
                  <a:lnTo>
                    <a:pt x="95" y="344"/>
                  </a:lnTo>
                  <a:lnTo>
                    <a:pt x="111" y="351"/>
                  </a:lnTo>
                  <a:lnTo>
                    <a:pt x="127" y="358"/>
                  </a:lnTo>
                  <a:lnTo>
                    <a:pt x="145" y="362"/>
                  </a:lnTo>
                  <a:lnTo>
                    <a:pt x="163" y="364"/>
                  </a:lnTo>
                  <a:lnTo>
                    <a:pt x="181" y="365"/>
                  </a:lnTo>
                  <a:lnTo>
                    <a:pt x="181" y="365"/>
                  </a:lnTo>
                  <a:lnTo>
                    <a:pt x="200" y="364"/>
                  </a:lnTo>
                  <a:lnTo>
                    <a:pt x="217" y="362"/>
                  </a:lnTo>
                  <a:lnTo>
                    <a:pt x="236" y="358"/>
                  </a:lnTo>
                  <a:lnTo>
                    <a:pt x="252" y="351"/>
                  </a:lnTo>
                  <a:lnTo>
                    <a:pt x="267" y="344"/>
                  </a:lnTo>
                  <a:lnTo>
                    <a:pt x="283" y="334"/>
                  </a:lnTo>
                  <a:lnTo>
                    <a:pt x="297" y="323"/>
                  </a:lnTo>
                  <a:lnTo>
                    <a:pt x="310" y="312"/>
                  </a:lnTo>
                  <a:lnTo>
                    <a:pt x="322" y="300"/>
                  </a:lnTo>
                  <a:lnTo>
                    <a:pt x="333" y="286"/>
                  </a:lnTo>
                  <a:lnTo>
                    <a:pt x="341" y="270"/>
                  </a:lnTo>
                  <a:lnTo>
                    <a:pt x="349" y="254"/>
                  </a:lnTo>
                  <a:lnTo>
                    <a:pt x="355" y="237"/>
                  </a:lnTo>
                  <a:lnTo>
                    <a:pt x="360" y="220"/>
                  </a:lnTo>
                  <a:lnTo>
                    <a:pt x="363" y="201"/>
                  </a:lnTo>
                  <a:lnTo>
                    <a:pt x="363" y="184"/>
                  </a:lnTo>
                  <a:lnTo>
                    <a:pt x="363" y="184"/>
                  </a:lnTo>
                  <a:lnTo>
                    <a:pt x="363" y="165"/>
                  </a:lnTo>
                  <a:lnTo>
                    <a:pt x="360" y="146"/>
                  </a:lnTo>
                  <a:lnTo>
                    <a:pt x="355" y="129"/>
                  </a:lnTo>
                  <a:lnTo>
                    <a:pt x="349" y="112"/>
                  </a:lnTo>
                  <a:lnTo>
                    <a:pt x="341" y="96"/>
                  </a:lnTo>
                  <a:lnTo>
                    <a:pt x="333" y="82"/>
                  </a:lnTo>
                  <a:lnTo>
                    <a:pt x="322" y="68"/>
                  </a:lnTo>
                  <a:lnTo>
                    <a:pt x="310" y="54"/>
                  </a:lnTo>
                  <a:lnTo>
                    <a:pt x="297" y="43"/>
                  </a:lnTo>
                  <a:lnTo>
                    <a:pt x="283" y="32"/>
                  </a:lnTo>
                  <a:lnTo>
                    <a:pt x="267" y="22"/>
                  </a:lnTo>
                  <a:lnTo>
                    <a:pt x="252" y="15"/>
                  </a:lnTo>
                  <a:lnTo>
                    <a:pt x="236" y="8"/>
                  </a:lnTo>
                  <a:lnTo>
                    <a:pt x="217" y="5"/>
                  </a:lnTo>
                  <a:lnTo>
                    <a:pt x="200" y="2"/>
                  </a:lnTo>
                  <a:lnTo>
                    <a:pt x="181" y="0"/>
                  </a:lnTo>
                  <a:lnTo>
                    <a:pt x="181" y="0"/>
                  </a:lnTo>
                  <a:close/>
                  <a:moveTo>
                    <a:pt x="181" y="351"/>
                  </a:moveTo>
                  <a:lnTo>
                    <a:pt x="181" y="351"/>
                  </a:lnTo>
                  <a:lnTo>
                    <a:pt x="164" y="350"/>
                  </a:lnTo>
                  <a:lnTo>
                    <a:pt x="147" y="347"/>
                  </a:lnTo>
                  <a:lnTo>
                    <a:pt x="131" y="344"/>
                  </a:lnTo>
                  <a:lnTo>
                    <a:pt x="116" y="337"/>
                  </a:lnTo>
                  <a:lnTo>
                    <a:pt x="101" y="331"/>
                  </a:lnTo>
                  <a:lnTo>
                    <a:pt x="87" y="322"/>
                  </a:lnTo>
                  <a:lnTo>
                    <a:pt x="75" y="312"/>
                  </a:lnTo>
                  <a:lnTo>
                    <a:pt x="62" y="301"/>
                  </a:lnTo>
                  <a:lnTo>
                    <a:pt x="53" y="290"/>
                  </a:lnTo>
                  <a:lnTo>
                    <a:pt x="42" y="276"/>
                  </a:lnTo>
                  <a:lnTo>
                    <a:pt x="34" y="264"/>
                  </a:lnTo>
                  <a:lnTo>
                    <a:pt x="26" y="248"/>
                  </a:lnTo>
                  <a:lnTo>
                    <a:pt x="22" y="232"/>
                  </a:lnTo>
                  <a:lnTo>
                    <a:pt x="17" y="217"/>
                  </a:lnTo>
                  <a:lnTo>
                    <a:pt x="15" y="199"/>
                  </a:lnTo>
                  <a:lnTo>
                    <a:pt x="14" y="184"/>
                  </a:lnTo>
                  <a:lnTo>
                    <a:pt x="14" y="184"/>
                  </a:lnTo>
                  <a:lnTo>
                    <a:pt x="15" y="167"/>
                  </a:lnTo>
                  <a:lnTo>
                    <a:pt x="17" y="149"/>
                  </a:lnTo>
                  <a:lnTo>
                    <a:pt x="22" y="134"/>
                  </a:lnTo>
                  <a:lnTo>
                    <a:pt x="26" y="118"/>
                  </a:lnTo>
                  <a:lnTo>
                    <a:pt x="34" y="104"/>
                  </a:lnTo>
                  <a:lnTo>
                    <a:pt x="42" y="90"/>
                  </a:lnTo>
                  <a:lnTo>
                    <a:pt x="53" y="77"/>
                  </a:lnTo>
                  <a:lnTo>
                    <a:pt x="62" y="65"/>
                  </a:lnTo>
                  <a:lnTo>
                    <a:pt x="75" y="54"/>
                  </a:lnTo>
                  <a:lnTo>
                    <a:pt x="87" y="44"/>
                  </a:lnTo>
                  <a:lnTo>
                    <a:pt x="101" y="37"/>
                  </a:lnTo>
                  <a:lnTo>
                    <a:pt x="116" y="29"/>
                  </a:lnTo>
                  <a:lnTo>
                    <a:pt x="131" y="22"/>
                  </a:lnTo>
                  <a:lnTo>
                    <a:pt x="147" y="19"/>
                  </a:lnTo>
                  <a:lnTo>
                    <a:pt x="164" y="16"/>
                  </a:lnTo>
                  <a:lnTo>
                    <a:pt x="181" y="16"/>
                  </a:lnTo>
                  <a:lnTo>
                    <a:pt x="181" y="16"/>
                  </a:lnTo>
                  <a:lnTo>
                    <a:pt x="199" y="16"/>
                  </a:lnTo>
                  <a:lnTo>
                    <a:pt x="216" y="19"/>
                  </a:lnTo>
                  <a:lnTo>
                    <a:pt x="231" y="22"/>
                  </a:lnTo>
                  <a:lnTo>
                    <a:pt x="247" y="29"/>
                  </a:lnTo>
                  <a:lnTo>
                    <a:pt x="261" y="37"/>
                  </a:lnTo>
                  <a:lnTo>
                    <a:pt x="275" y="44"/>
                  </a:lnTo>
                  <a:lnTo>
                    <a:pt x="288" y="54"/>
                  </a:lnTo>
                  <a:lnTo>
                    <a:pt x="300" y="65"/>
                  </a:lnTo>
                  <a:lnTo>
                    <a:pt x="311" y="77"/>
                  </a:lnTo>
                  <a:lnTo>
                    <a:pt x="321" y="90"/>
                  </a:lnTo>
                  <a:lnTo>
                    <a:pt x="329" y="104"/>
                  </a:lnTo>
                  <a:lnTo>
                    <a:pt x="336" y="118"/>
                  </a:lnTo>
                  <a:lnTo>
                    <a:pt x="341" y="134"/>
                  </a:lnTo>
                  <a:lnTo>
                    <a:pt x="346" y="149"/>
                  </a:lnTo>
                  <a:lnTo>
                    <a:pt x="347" y="167"/>
                  </a:lnTo>
                  <a:lnTo>
                    <a:pt x="349" y="184"/>
                  </a:lnTo>
                  <a:lnTo>
                    <a:pt x="349" y="184"/>
                  </a:lnTo>
                  <a:lnTo>
                    <a:pt x="347" y="199"/>
                  </a:lnTo>
                  <a:lnTo>
                    <a:pt x="346" y="217"/>
                  </a:lnTo>
                  <a:lnTo>
                    <a:pt x="341" y="232"/>
                  </a:lnTo>
                  <a:lnTo>
                    <a:pt x="336" y="248"/>
                  </a:lnTo>
                  <a:lnTo>
                    <a:pt x="329" y="264"/>
                  </a:lnTo>
                  <a:lnTo>
                    <a:pt x="321" y="276"/>
                  </a:lnTo>
                  <a:lnTo>
                    <a:pt x="311" y="290"/>
                  </a:lnTo>
                  <a:lnTo>
                    <a:pt x="300" y="301"/>
                  </a:lnTo>
                  <a:lnTo>
                    <a:pt x="288" y="312"/>
                  </a:lnTo>
                  <a:lnTo>
                    <a:pt x="275" y="322"/>
                  </a:lnTo>
                  <a:lnTo>
                    <a:pt x="261" y="331"/>
                  </a:lnTo>
                  <a:lnTo>
                    <a:pt x="247" y="337"/>
                  </a:lnTo>
                  <a:lnTo>
                    <a:pt x="231" y="344"/>
                  </a:lnTo>
                  <a:lnTo>
                    <a:pt x="216" y="347"/>
                  </a:lnTo>
                  <a:lnTo>
                    <a:pt x="199" y="350"/>
                  </a:lnTo>
                  <a:lnTo>
                    <a:pt x="181" y="351"/>
                  </a:lnTo>
                  <a:lnTo>
                    <a:pt x="181" y="3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230313" y="1839913"/>
              <a:ext cx="220663" cy="173038"/>
            </a:xfrm>
            <a:custGeom>
              <a:avLst/>
              <a:gdLst>
                <a:gd name="T0" fmla="*/ 267 w 279"/>
                <a:gd name="T1" fmla="*/ 50 h 217"/>
                <a:gd name="T2" fmla="*/ 263 w 279"/>
                <a:gd name="T3" fmla="*/ 59 h 217"/>
                <a:gd name="T4" fmla="*/ 245 w 279"/>
                <a:gd name="T5" fmla="*/ 76 h 217"/>
                <a:gd name="T6" fmla="*/ 229 w 279"/>
                <a:gd name="T7" fmla="*/ 94 h 217"/>
                <a:gd name="T8" fmla="*/ 235 w 279"/>
                <a:gd name="T9" fmla="*/ 119 h 217"/>
                <a:gd name="T10" fmla="*/ 221 w 279"/>
                <a:gd name="T11" fmla="*/ 162 h 217"/>
                <a:gd name="T12" fmla="*/ 193 w 279"/>
                <a:gd name="T13" fmla="*/ 202 h 217"/>
                <a:gd name="T14" fmla="*/ 190 w 279"/>
                <a:gd name="T15" fmla="*/ 159 h 217"/>
                <a:gd name="T16" fmla="*/ 187 w 279"/>
                <a:gd name="T17" fmla="*/ 134 h 217"/>
                <a:gd name="T18" fmla="*/ 163 w 279"/>
                <a:gd name="T19" fmla="*/ 94 h 217"/>
                <a:gd name="T20" fmla="*/ 141 w 279"/>
                <a:gd name="T21" fmla="*/ 86 h 217"/>
                <a:gd name="T22" fmla="*/ 112 w 279"/>
                <a:gd name="T23" fmla="*/ 75 h 217"/>
                <a:gd name="T24" fmla="*/ 113 w 279"/>
                <a:gd name="T25" fmla="*/ 61 h 217"/>
                <a:gd name="T26" fmla="*/ 124 w 279"/>
                <a:gd name="T27" fmla="*/ 51 h 217"/>
                <a:gd name="T28" fmla="*/ 137 w 279"/>
                <a:gd name="T29" fmla="*/ 51 h 217"/>
                <a:gd name="T30" fmla="*/ 143 w 279"/>
                <a:gd name="T31" fmla="*/ 42 h 217"/>
                <a:gd name="T32" fmla="*/ 138 w 279"/>
                <a:gd name="T33" fmla="*/ 14 h 217"/>
                <a:gd name="T34" fmla="*/ 126 w 279"/>
                <a:gd name="T35" fmla="*/ 1 h 217"/>
                <a:gd name="T36" fmla="*/ 102 w 279"/>
                <a:gd name="T37" fmla="*/ 1 h 217"/>
                <a:gd name="T38" fmla="*/ 86 w 279"/>
                <a:gd name="T39" fmla="*/ 4 h 217"/>
                <a:gd name="T40" fmla="*/ 71 w 279"/>
                <a:gd name="T41" fmla="*/ 42 h 217"/>
                <a:gd name="T42" fmla="*/ 69 w 279"/>
                <a:gd name="T43" fmla="*/ 50 h 217"/>
                <a:gd name="T44" fmla="*/ 65 w 279"/>
                <a:gd name="T45" fmla="*/ 15 h 217"/>
                <a:gd name="T46" fmla="*/ 58 w 279"/>
                <a:gd name="T47" fmla="*/ 7 h 217"/>
                <a:gd name="T48" fmla="*/ 38 w 279"/>
                <a:gd name="T49" fmla="*/ 32 h 217"/>
                <a:gd name="T50" fmla="*/ 29 w 279"/>
                <a:gd name="T51" fmla="*/ 42 h 217"/>
                <a:gd name="T52" fmla="*/ 14 w 279"/>
                <a:gd name="T53" fmla="*/ 47 h 217"/>
                <a:gd name="T54" fmla="*/ 24 w 279"/>
                <a:gd name="T55" fmla="*/ 12 h 217"/>
                <a:gd name="T56" fmla="*/ 22 w 279"/>
                <a:gd name="T57" fmla="*/ 4 h 217"/>
                <a:gd name="T58" fmla="*/ 14 w 279"/>
                <a:gd name="T59" fmla="*/ 3 h 217"/>
                <a:gd name="T60" fmla="*/ 5 w 279"/>
                <a:gd name="T61" fmla="*/ 17 h 217"/>
                <a:gd name="T62" fmla="*/ 2 w 279"/>
                <a:gd name="T63" fmla="*/ 53 h 217"/>
                <a:gd name="T64" fmla="*/ 11 w 279"/>
                <a:gd name="T65" fmla="*/ 61 h 217"/>
                <a:gd name="T66" fmla="*/ 36 w 279"/>
                <a:gd name="T67" fmla="*/ 54 h 217"/>
                <a:gd name="T68" fmla="*/ 50 w 279"/>
                <a:gd name="T69" fmla="*/ 39 h 217"/>
                <a:gd name="T70" fmla="*/ 54 w 279"/>
                <a:gd name="T71" fmla="*/ 53 h 217"/>
                <a:gd name="T72" fmla="*/ 69 w 279"/>
                <a:gd name="T73" fmla="*/ 65 h 217"/>
                <a:gd name="T74" fmla="*/ 80 w 279"/>
                <a:gd name="T75" fmla="*/ 61 h 217"/>
                <a:gd name="T76" fmla="*/ 85 w 279"/>
                <a:gd name="T77" fmla="*/ 45 h 217"/>
                <a:gd name="T78" fmla="*/ 96 w 279"/>
                <a:gd name="T79" fmla="*/ 15 h 217"/>
                <a:gd name="T80" fmla="*/ 119 w 279"/>
                <a:gd name="T81" fmla="*/ 15 h 217"/>
                <a:gd name="T82" fmla="*/ 127 w 279"/>
                <a:gd name="T83" fmla="*/ 28 h 217"/>
                <a:gd name="T84" fmla="*/ 121 w 279"/>
                <a:gd name="T85" fmla="*/ 37 h 217"/>
                <a:gd name="T86" fmla="*/ 105 w 279"/>
                <a:gd name="T87" fmla="*/ 47 h 217"/>
                <a:gd name="T88" fmla="*/ 96 w 279"/>
                <a:gd name="T89" fmla="*/ 73 h 217"/>
                <a:gd name="T90" fmla="*/ 110 w 279"/>
                <a:gd name="T91" fmla="*/ 90 h 217"/>
                <a:gd name="T92" fmla="*/ 168 w 279"/>
                <a:gd name="T93" fmla="*/ 120 h 217"/>
                <a:gd name="T94" fmla="*/ 174 w 279"/>
                <a:gd name="T95" fmla="*/ 180 h 217"/>
                <a:gd name="T96" fmla="*/ 180 w 279"/>
                <a:gd name="T97" fmla="*/ 209 h 217"/>
                <a:gd name="T98" fmla="*/ 193 w 279"/>
                <a:gd name="T99" fmla="*/ 217 h 217"/>
                <a:gd name="T100" fmla="*/ 201 w 279"/>
                <a:gd name="T101" fmla="*/ 214 h 217"/>
                <a:gd name="T102" fmla="*/ 234 w 279"/>
                <a:gd name="T103" fmla="*/ 172 h 217"/>
                <a:gd name="T104" fmla="*/ 249 w 279"/>
                <a:gd name="T105" fmla="*/ 119 h 217"/>
                <a:gd name="T106" fmla="*/ 243 w 279"/>
                <a:gd name="T107" fmla="*/ 97 h 217"/>
                <a:gd name="T108" fmla="*/ 263 w 279"/>
                <a:gd name="T109" fmla="*/ 81 h 217"/>
                <a:gd name="T110" fmla="*/ 279 w 279"/>
                <a:gd name="T111" fmla="*/ 54 h 217"/>
                <a:gd name="T112" fmla="*/ 274 w 279"/>
                <a:gd name="T113" fmla="*/ 4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" h="217">
                  <a:moveTo>
                    <a:pt x="271" y="47"/>
                  </a:moveTo>
                  <a:lnTo>
                    <a:pt x="271" y="47"/>
                  </a:lnTo>
                  <a:lnTo>
                    <a:pt x="270" y="48"/>
                  </a:lnTo>
                  <a:lnTo>
                    <a:pt x="267" y="50"/>
                  </a:lnTo>
                  <a:lnTo>
                    <a:pt x="265" y="51"/>
                  </a:lnTo>
                  <a:lnTo>
                    <a:pt x="265" y="54"/>
                  </a:lnTo>
                  <a:lnTo>
                    <a:pt x="265" y="54"/>
                  </a:lnTo>
                  <a:lnTo>
                    <a:pt x="263" y="59"/>
                  </a:lnTo>
                  <a:lnTo>
                    <a:pt x="260" y="65"/>
                  </a:lnTo>
                  <a:lnTo>
                    <a:pt x="254" y="72"/>
                  </a:lnTo>
                  <a:lnTo>
                    <a:pt x="245" y="76"/>
                  </a:lnTo>
                  <a:lnTo>
                    <a:pt x="245" y="76"/>
                  </a:lnTo>
                  <a:lnTo>
                    <a:pt x="237" y="81"/>
                  </a:lnTo>
                  <a:lnTo>
                    <a:pt x="234" y="84"/>
                  </a:lnTo>
                  <a:lnTo>
                    <a:pt x="231" y="89"/>
                  </a:lnTo>
                  <a:lnTo>
                    <a:pt x="229" y="94"/>
                  </a:lnTo>
                  <a:lnTo>
                    <a:pt x="229" y="98"/>
                  </a:lnTo>
                  <a:lnTo>
                    <a:pt x="231" y="104"/>
                  </a:lnTo>
                  <a:lnTo>
                    <a:pt x="235" y="119"/>
                  </a:lnTo>
                  <a:lnTo>
                    <a:pt x="235" y="119"/>
                  </a:lnTo>
                  <a:lnTo>
                    <a:pt x="235" y="126"/>
                  </a:lnTo>
                  <a:lnTo>
                    <a:pt x="232" y="137"/>
                  </a:lnTo>
                  <a:lnTo>
                    <a:pt x="227" y="150"/>
                  </a:lnTo>
                  <a:lnTo>
                    <a:pt x="221" y="162"/>
                  </a:lnTo>
                  <a:lnTo>
                    <a:pt x="215" y="175"/>
                  </a:lnTo>
                  <a:lnTo>
                    <a:pt x="207" y="186"/>
                  </a:lnTo>
                  <a:lnTo>
                    <a:pt x="199" y="195"/>
                  </a:lnTo>
                  <a:lnTo>
                    <a:pt x="193" y="202"/>
                  </a:lnTo>
                  <a:lnTo>
                    <a:pt x="193" y="202"/>
                  </a:lnTo>
                  <a:lnTo>
                    <a:pt x="190" y="192"/>
                  </a:lnTo>
                  <a:lnTo>
                    <a:pt x="190" y="180"/>
                  </a:lnTo>
                  <a:lnTo>
                    <a:pt x="190" y="159"/>
                  </a:lnTo>
                  <a:lnTo>
                    <a:pt x="190" y="159"/>
                  </a:lnTo>
                  <a:lnTo>
                    <a:pt x="187" y="134"/>
                  </a:lnTo>
                  <a:lnTo>
                    <a:pt x="187" y="134"/>
                  </a:lnTo>
                  <a:lnTo>
                    <a:pt x="187" y="134"/>
                  </a:lnTo>
                  <a:lnTo>
                    <a:pt x="180" y="115"/>
                  </a:lnTo>
                  <a:lnTo>
                    <a:pt x="180" y="115"/>
                  </a:lnTo>
                  <a:lnTo>
                    <a:pt x="179" y="112"/>
                  </a:lnTo>
                  <a:lnTo>
                    <a:pt x="163" y="94"/>
                  </a:lnTo>
                  <a:lnTo>
                    <a:pt x="163" y="94"/>
                  </a:lnTo>
                  <a:lnTo>
                    <a:pt x="160" y="92"/>
                  </a:lnTo>
                  <a:lnTo>
                    <a:pt x="160" y="92"/>
                  </a:lnTo>
                  <a:lnTo>
                    <a:pt x="141" y="86"/>
                  </a:lnTo>
                  <a:lnTo>
                    <a:pt x="127" y="79"/>
                  </a:lnTo>
                  <a:lnTo>
                    <a:pt x="113" y="76"/>
                  </a:lnTo>
                  <a:lnTo>
                    <a:pt x="113" y="76"/>
                  </a:lnTo>
                  <a:lnTo>
                    <a:pt x="112" y="75"/>
                  </a:lnTo>
                  <a:lnTo>
                    <a:pt x="110" y="72"/>
                  </a:lnTo>
                  <a:lnTo>
                    <a:pt x="110" y="72"/>
                  </a:lnTo>
                  <a:lnTo>
                    <a:pt x="110" y="67"/>
                  </a:lnTo>
                  <a:lnTo>
                    <a:pt x="113" y="61"/>
                  </a:lnTo>
                  <a:lnTo>
                    <a:pt x="116" y="56"/>
                  </a:lnTo>
                  <a:lnTo>
                    <a:pt x="119" y="53"/>
                  </a:lnTo>
                  <a:lnTo>
                    <a:pt x="119" y="53"/>
                  </a:lnTo>
                  <a:lnTo>
                    <a:pt x="124" y="51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33" y="53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41" y="47"/>
                  </a:lnTo>
                  <a:lnTo>
                    <a:pt x="143" y="42"/>
                  </a:lnTo>
                  <a:lnTo>
                    <a:pt x="141" y="26"/>
                  </a:lnTo>
                  <a:lnTo>
                    <a:pt x="141" y="26"/>
                  </a:lnTo>
                  <a:lnTo>
                    <a:pt x="141" y="20"/>
                  </a:lnTo>
                  <a:lnTo>
                    <a:pt x="138" y="14"/>
                  </a:lnTo>
                  <a:lnTo>
                    <a:pt x="137" y="9"/>
                  </a:lnTo>
                  <a:lnTo>
                    <a:pt x="132" y="6"/>
                  </a:lnTo>
                  <a:lnTo>
                    <a:pt x="132" y="6"/>
                  </a:lnTo>
                  <a:lnTo>
                    <a:pt x="126" y="1"/>
                  </a:lnTo>
                  <a:lnTo>
                    <a:pt x="118" y="0"/>
                  </a:lnTo>
                  <a:lnTo>
                    <a:pt x="110" y="0"/>
                  </a:lnTo>
                  <a:lnTo>
                    <a:pt x="102" y="1"/>
                  </a:lnTo>
                  <a:lnTo>
                    <a:pt x="102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91" y="1"/>
                  </a:lnTo>
                  <a:lnTo>
                    <a:pt x="86" y="4"/>
                  </a:lnTo>
                  <a:lnTo>
                    <a:pt x="82" y="7"/>
                  </a:lnTo>
                  <a:lnTo>
                    <a:pt x="79" y="10"/>
                  </a:lnTo>
                  <a:lnTo>
                    <a:pt x="76" y="23"/>
                  </a:lnTo>
                  <a:lnTo>
                    <a:pt x="71" y="42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0"/>
                  </a:lnTo>
                  <a:lnTo>
                    <a:pt x="69" y="50"/>
                  </a:lnTo>
                  <a:lnTo>
                    <a:pt x="68" y="47"/>
                  </a:lnTo>
                  <a:lnTo>
                    <a:pt x="68" y="47"/>
                  </a:lnTo>
                  <a:lnTo>
                    <a:pt x="66" y="34"/>
                  </a:lnTo>
                  <a:lnTo>
                    <a:pt x="65" y="15"/>
                  </a:lnTo>
                  <a:lnTo>
                    <a:pt x="65" y="15"/>
                  </a:lnTo>
                  <a:lnTo>
                    <a:pt x="61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4" y="9"/>
                  </a:lnTo>
                  <a:lnTo>
                    <a:pt x="50" y="1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3" y="39"/>
                  </a:lnTo>
                  <a:lnTo>
                    <a:pt x="29" y="42"/>
                  </a:lnTo>
                  <a:lnTo>
                    <a:pt x="19" y="47"/>
                  </a:lnTo>
                  <a:lnTo>
                    <a:pt x="19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2"/>
                  </a:lnTo>
                  <a:lnTo>
                    <a:pt x="16" y="34"/>
                  </a:lnTo>
                  <a:lnTo>
                    <a:pt x="19" y="23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9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6" y="1"/>
                  </a:lnTo>
                  <a:lnTo>
                    <a:pt x="14" y="3"/>
                  </a:lnTo>
                  <a:lnTo>
                    <a:pt x="11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5" y="17"/>
                  </a:lnTo>
                  <a:lnTo>
                    <a:pt x="2" y="32"/>
                  </a:lnTo>
                  <a:lnTo>
                    <a:pt x="0" y="39"/>
                  </a:lnTo>
                  <a:lnTo>
                    <a:pt x="0" y="47"/>
                  </a:lnTo>
                  <a:lnTo>
                    <a:pt x="2" y="53"/>
                  </a:lnTo>
                  <a:lnTo>
                    <a:pt x="5" y="57"/>
                  </a:lnTo>
                  <a:lnTo>
                    <a:pt x="5" y="57"/>
                  </a:lnTo>
                  <a:lnTo>
                    <a:pt x="7" y="59"/>
                  </a:lnTo>
                  <a:lnTo>
                    <a:pt x="11" y="61"/>
                  </a:lnTo>
                  <a:lnTo>
                    <a:pt x="18" y="61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36" y="54"/>
                  </a:lnTo>
                  <a:lnTo>
                    <a:pt x="44" y="48"/>
                  </a:lnTo>
                  <a:lnTo>
                    <a:pt x="49" y="43"/>
                  </a:lnTo>
                  <a:lnTo>
                    <a:pt x="50" y="40"/>
                  </a:lnTo>
                  <a:lnTo>
                    <a:pt x="50" y="39"/>
                  </a:lnTo>
                  <a:lnTo>
                    <a:pt x="50" y="39"/>
                  </a:lnTo>
                  <a:lnTo>
                    <a:pt x="52" y="48"/>
                  </a:lnTo>
                  <a:lnTo>
                    <a:pt x="54" y="53"/>
                  </a:lnTo>
                  <a:lnTo>
                    <a:pt x="54" y="53"/>
                  </a:lnTo>
                  <a:lnTo>
                    <a:pt x="57" y="56"/>
                  </a:lnTo>
                  <a:lnTo>
                    <a:pt x="60" y="61"/>
                  </a:lnTo>
                  <a:lnTo>
                    <a:pt x="66" y="64"/>
                  </a:lnTo>
                  <a:lnTo>
                    <a:pt x="69" y="65"/>
                  </a:lnTo>
                  <a:lnTo>
                    <a:pt x="72" y="65"/>
                  </a:lnTo>
                  <a:lnTo>
                    <a:pt x="72" y="65"/>
                  </a:lnTo>
                  <a:lnTo>
                    <a:pt x="76" y="64"/>
                  </a:lnTo>
                  <a:lnTo>
                    <a:pt x="80" y="61"/>
                  </a:lnTo>
                  <a:lnTo>
                    <a:pt x="82" y="56"/>
                  </a:lnTo>
                  <a:lnTo>
                    <a:pt x="83" y="51"/>
                  </a:lnTo>
                  <a:lnTo>
                    <a:pt x="85" y="45"/>
                  </a:lnTo>
                  <a:lnTo>
                    <a:pt x="85" y="45"/>
                  </a:lnTo>
                  <a:lnTo>
                    <a:pt x="91" y="20"/>
                  </a:lnTo>
                  <a:lnTo>
                    <a:pt x="94" y="17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115" y="15"/>
                  </a:lnTo>
                  <a:lnTo>
                    <a:pt x="119" y="15"/>
                  </a:lnTo>
                  <a:lnTo>
                    <a:pt x="123" y="17"/>
                  </a:lnTo>
                  <a:lnTo>
                    <a:pt x="123" y="17"/>
                  </a:lnTo>
                  <a:lnTo>
                    <a:pt x="126" y="21"/>
                  </a:lnTo>
                  <a:lnTo>
                    <a:pt x="127" y="28"/>
                  </a:lnTo>
                  <a:lnTo>
                    <a:pt x="127" y="28"/>
                  </a:lnTo>
                  <a:lnTo>
                    <a:pt x="127" y="37"/>
                  </a:lnTo>
                  <a:lnTo>
                    <a:pt x="127" y="37"/>
                  </a:lnTo>
                  <a:lnTo>
                    <a:pt x="121" y="37"/>
                  </a:lnTo>
                  <a:lnTo>
                    <a:pt x="113" y="40"/>
                  </a:lnTo>
                  <a:lnTo>
                    <a:pt x="113" y="40"/>
                  </a:lnTo>
                  <a:lnTo>
                    <a:pt x="108" y="43"/>
                  </a:lnTo>
                  <a:lnTo>
                    <a:pt x="105" y="47"/>
                  </a:lnTo>
                  <a:lnTo>
                    <a:pt x="99" y="54"/>
                  </a:lnTo>
                  <a:lnTo>
                    <a:pt x="96" y="64"/>
                  </a:lnTo>
                  <a:lnTo>
                    <a:pt x="96" y="73"/>
                  </a:lnTo>
                  <a:lnTo>
                    <a:pt x="96" y="73"/>
                  </a:lnTo>
                  <a:lnTo>
                    <a:pt x="97" y="79"/>
                  </a:lnTo>
                  <a:lnTo>
                    <a:pt x="101" y="84"/>
                  </a:lnTo>
                  <a:lnTo>
                    <a:pt x="105" y="87"/>
                  </a:lnTo>
                  <a:lnTo>
                    <a:pt x="110" y="90"/>
                  </a:lnTo>
                  <a:lnTo>
                    <a:pt x="110" y="90"/>
                  </a:lnTo>
                  <a:lnTo>
                    <a:pt x="133" y="98"/>
                  </a:lnTo>
                  <a:lnTo>
                    <a:pt x="154" y="104"/>
                  </a:lnTo>
                  <a:lnTo>
                    <a:pt x="168" y="120"/>
                  </a:lnTo>
                  <a:lnTo>
                    <a:pt x="171" y="137"/>
                  </a:lnTo>
                  <a:lnTo>
                    <a:pt x="171" y="137"/>
                  </a:lnTo>
                  <a:lnTo>
                    <a:pt x="174" y="159"/>
                  </a:lnTo>
                  <a:lnTo>
                    <a:pt x="174" y="180"/>
                  </a:lnTo>
                  <a:lnTo>
                    <a:pt x="174" y="180"/>
                  </a:lnTo>
                  <a:lnTo>
                    <a:pt x="176" y="187"/>
                  </a:lnTo>
                  <a:lnTo>
                    <a:pt x="177" y="198"/>
                  </a:lnTo>
                  <a:lnTo>
                    <a:pt x="180" y="209"/>
                  </a:lnTo>
                  <a:lnTo>
                    <a:pt x="184" y="213"/>
                  </a:lnTo>
                  <a:lnTo>
                    <a:pt x="187" y="216"/>
                  </a:lnTo>
                  <a:lnTo>
                    <a:pt x="187" y="216"/>
                  </a:lnTo>
                  <a:lnTo>
                    <a:pt x="193" y="217"/>
                  </a:lnTo>
                  <a:lnTo>
                    <a:pt x="193" y="217"/>
                  </a:lnTo>
                  <a:lnTo>
                    <a:pt x="196" y="217"/>
                  </a:lnTo>
                  <a:lnTo>
                    <a:pt x="201" y="214"/>
                  </a:lnTo>
                  <a:lnTo>
                    <a:pt x="201" y="214"/>
                  </a:lnTo>
                  <a:lnTo>
                    <a:pt x="207" y="209"/>
                  </a:lnTo>
                  <a:lnTo>
                    <a:pt x="215" y="198"/>
                  </a:lnTo>
                  <a:lnTo>
                    <a:pt x="224" y="186"/>
                  </a:lnTo>
                  <a:lnTo>
                    <a:pt x="234" y="172"/>
                  </a:lnTo>
                  <a:lnTo>
                    <a:pt x="242" y="156"/>
                  </a:lnTo>
                  <a:lnTo>
                    <a:pt x="248" y="140"/>
                  </a:lnTo>
                  <a:lnTo>
                    <a:pt x="249" y="126"/>
                  </a:lnTo>
                  <a:lnTo>
                    <a:pt x="249" y="119"/>
                  </a:lnTo>
                  <a:lnTo>
                    <a:pt x="248" y="114"/>
                  </a:lnTo>
                  <a:lnTo>
                    <a:pt x="248" y="114"/>
                  </a:lnTo>
                  <a:lnTo>
                    <a:pt x="245" y="103"/>
                  </a:lnTo>
                  <a:lnTo>
                    <a:pt x="243" y="97"/>
                  </a:lnTo>
                  <a:lnTo>
                    <a:pt x="246" y="92"/>
                  </a:lnTo>
                  <a:lnTo>
                    <a:pt x="251" y="89"/>
                  </a:lnTo>
                  <a:lnTo>
                    <a:pt x="251" y="89"/>
                  </a:lnTo>
                  <a:lnTo>
                    <a:pt x="263" y="81"/>
                  </a:lnTo>
                  <a:lnTo>
                    <a:pt x="273" y="73"/>
                  </a:lnTo>
                  <a:lnTo>
                    <a:pt x="278" y="64"/>
                  </a:lnTo>
                  <a:lnTo>
                    <a:pt x="279" y="59"/>
                  </a:lnTo>
                  <a:lnTo>
                    <a:pt x="279" y="54"/>
                  </a:lnTo>
                  <a:lnTo>
                    <a:pt x="279" y="54"/>
                  </a:lnTo>
                  <a:lnTo>
                    <a:pt x="279" y="51"/>
                  </a:lnTo>
                  <a:lnTo>
                    <a:pt x="278" y="48"/>
                  </a:lnTo>
                  <a:lnTo>
                    <a:pt x="274" y="47"/>
                  </a:lnTo>
                  <a:lnTo>
                    <a:pt x="271" y="47"/>
                  </a:lnTo>
                  <a:lnTo>
                    <a:pt x="27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212850" y="1922463"/>
              <a:ext cx="69850" cy="93663"/>
            </a:xfrm>
            <a:custGeom>
              <a:avLst/>
              <a:gdLst>
                <a:gd name="T0" fmla="*/ 64 w 88"/>
                <a:gd name="T1" fmla="*/ 27 h 118"/>
                <a:gd name="T2" fmla="*/ 50 w 88"/>
                <a:gd name="T3" fmla="*/ 21 h 118"/>
                <a:gd name="T4" fmla="*/ 42 w 88"/>
                <a:gd name="T5" fmla="*/ 15 h 118"/>
                <a:gd name="T6" fmla="*/ 36 w 88"/>
                <a:gd name="T7" fmla="*/ 10 h 118"/>
                <a:gd name="T8" fmla="*/ 27 w 88"/>
                <a:gd name="T9" fmla="*/ 4 h 118"/>
                <a:gd name="T10" fmla="*/ 16 w 88"/>
                <a:gd name="T11" fmla="*/ 2 h 118"/>
                <a:gd name="T12" fmla="*/ 13 w 88"/>
                <a:gd name="T13" fmla="*/ 4 h 118"/>
                <a:gd name="T14" fmla="*/ 3 w 88"/>
                <a:gd name="T15" fmla="*/ 24 h 118"/>
                <a:gd name="T16" fmla="*/ 0 w 88"/>
                <a:gd name="T17" fmla="*/ 49 h 118"/>
                <a:gd name="T18" fmla="*/ 2 w 88"/>
                <a:gd name="T19" fmla="*/ 55 h 118"/>
                <a:gd name="T20" fmla="*/ 6 w 88"/>
                <a:gd name="T21" fmla="*/ 57 h 118"/>
                <a:gd name="T22" fmla="*/ 9 w 88"/>
                <a:gd name="T23" fmla="*/ 57 h 118"/>
                <a:gd name="T24" fmla="*/ 14 w 88"/>
                <a:gd name="T25" fmla="*/ 54 h 118"/>
                <a:gd name="T26" fmla="*/ 16 w 88"/>
                <a:gd name="T27" fmla="*/ 51 h 118"/>
                <a:gd name="T28" fmla="*/ 20 w 88"/>
                <a:gd name="T29" fmla="*/ 18 h 118"/>
                <a:gd name="T30" fmla="*/ 28 w 88"/>
                <a:gd name="T31" fmla="*/ 22 h 118"/>
                <a:gd name="T32" fmla="*/ 33 w 88"/>
                <a:gd name="T33" fmla="*/ 26 h 118"/>
                <a:gd name="T34" fmla="*/ 39 w 88"/>
                <a:gd name="T35" fmla="*/ 30 h 118"/>
                <a:gd name="T36" fmla="*/ 59 w 88"/>
                <a:gd name="T37" fmla="*/ 41 h 118"/>
                <a:gd name="T38" fmla="*/ 70 w 88"/>
                <a:gd name="T39" fmla="*/ 46 h 118"/>
                <a:gd name="T40" fmla="*/ 70 w 88"/>
                <a:gd name="T41" fmla="*/ 47 h 118"/>
                <a:gd name="T42" fmla="*/ 52 w 88"/>
                <a:gd name="T43" fmla="*/ 71 h 118"/>
                <a:gd name="T44" fmla="*/ 42 w 88"/>
                <a:gd name="T45" fmla="*/ 93 h 118"/>
                <a:gd name="T46" fmla="*/ 38 w 88"/>
                <a:gd name="T47" fmla="*/ 107 h 118"/>
                <a:gd name="T48" fmla="*/ 38 w 88"/>
                <a:gd name="T49" fmla="*/ 113 h 118"/>
                <a:gd name="T50" fmla="*/ 41 w 88"/>
                <a:gd name="T51" fmla="*/ 116 h 118"/>
                <a:gd name="T52" fmla="*/ 44 w 88"/>
                <a:gd name="T53" fmla="*/ 118 h 118"/>
                <a:gd name="T54" fmla="*/ 49 w 88"/>
                <a:gd name="T55" fmla="*/ 116 h 118"/>
                <a:gd name="T56" fmla="*/ 50 w 88"/>
                <a:gd name="T57" fmla="*/ 112 h 118"/>
                <a:gd name="T58" fmla="*/ 64 w 88"/>
                <a:gd name="T59" fmla="*/ 77 h 118"/>
                <a:gd name="T60" fmla="*/ 70 w 88"/>
                <a:gd name="T61" fmla="*/ 68 h 118"/>
                <a:gd name="T62" fmla="*/ 83 w 88"/>
                <a:gd name="T63" fmla="*/ 55 h 118"/>
                <a:gd name="T64" fmla="*/ 86 w 88"/>
                <a:gd name="T65" fmla="*/ 52 h 118"/>
                <a:gd name="T66" fmla="*/ 88 w 88"/>
                <a:gd name="T67" fmla="*/ 44 h 118"/>
                <a:gd name="T68" fmla="*/ 85 w 88"/>
                <a:gd name="T69" fmla="*/ 38 h 118"/>
                <a:gd name="T70" fmla="*/ 72 w 88"/>
                <a:gd name="T71" fmla="*/ 30 h 118"/>
                <a:gd name="T72" fmla="*/ 64 w 88"/>
                <a:gd name="T73" fmla="*/ 2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8" h="118">
                  <a:moveTo>
                    <a:pt x="64" y="27"/>
                  </a:moveTo>
                  <a:lnTo>
                    <a:pt x="64" y="27"/>
                  </a:lnTo>
                  <a:lnTo>
                    <a:pt x="56" y="24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42" y="15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0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3" y="4"/>
                  </a:lnTo>
                  <a:lnTo>
                    <a:pt x="8" y="10"/>
                  </a:lnTo>
                  <a:lnTo>
                    <a:pt x="3" y="2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2" y="55"/>
                  </a:lnTo>
                  <a:lnTo>
                    <a:pt x="5" y="57"/>
                  </a:lnTo>
                  <a:lnTo>
                    <a:pt x="6" y="57"/>
                  </a:lnTo>
                  <a:lnTo>
                    <a:pt x="6" y="57"/>
                  </a:lnTo>
                  <a:lnTo>
                    <a:pt x="9" y="57"/>
                  </a:lnTo>
                  <a:lnTo>
                    <a:pt x="13" y="55"/>
                  </a:lnTo>
                  <a:lnTo>
                    <a:pt x="14" y="54"/>
                  </a:lnTo>
                  <a:lnTo>
                    <a:pt x="16" y="51"/>
                  </a:lnTo>
                  <a:lnTo>
                    <a:pt x="16" y="51"/>
                  </a:lnTo>
                  <a:lnTo>
                    <a:pt x="17" y="3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33" y="26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47" y="36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70" y="46"/>
                  </a:lnTo>
                  <a:lnTo>
                    <a:pt x="70" y="47"/>
                  </a:lnTo>
                  <a:lnTo>
                    <a:pt x="70" y="47"/>
                  </a:lnTo>
                  <a:lnTo>
                    <a:pt x="59" y="58"/>
                  </a:lnTo>
                  <a:lnTo>
                    <a:pt x="52" y="71"/>
                  </a:lnTo>
                  <a:lnTo>
                    <a:pt x="52" y="71"/>
                  </a:lnTo>
                  <a:lnTo>
                    <a:pt x="42" y="93"/>
                  </a:lnTo>
                  <a:lnTo>
                    <a:pt x="38" y="107"/>
                  </a:lnTo>
                  <a:lnTo>
                    <a:pt x="38" y="107"/>
                  </a:lnTo>
                  <a:lnTo>
                    <a:pt x="36" y="110"/>
                  </a:lnTo>
                  <a:lnTo>
                    <a:pt x="38" y="113"/>
                  </a:lnTo>
                  <a:lnTo>
                    <a:pt x="39" y="115"/>
                  </a:lnTo>
                  <a:lnTo>
                    <a:pt x="41" y="116"/>
                  </a:lnTo>
                  <a:lnTo>
                    <a:pt x="41" y="116"/>
                  </a:lnTo>
                  <a:lnTo>
                    <a:pt x="44" y="118"/>
                  </a:lnTo>
                  <a:lnTo>
                    <a:pt x="44" y="118"/>
                  </a:lnTo>
                  <a:lnTo>
                    <a:pt x="49" y="116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56" y="99"/>
                  </a:lnTo>
                  <a:lnTo>
                    <a:pt x="64" y="77"/>
                  </a:lnTo>
                  <a:lnTo>
                    <a:pt x="64" y="77"/>
                  </a:lnTo>
                  <a:lnTo>
                    <a:pt x="70" y="68"/>
                  </a:lnTo>
                  <a:lnTo>
                    <a:pt x="80" y="58"/>
                  </a:lnTo>
                  <a:lnTo>
                    <a:pt x="83" y="55"/>
                  </a:lnTo>
                  <a:lnTo>
                    <a:pt x="83" y="55"/>
                  </a:lnTo>
                  <a:lnTo>
                    <a:pt x="86" y="52"/>
                  </a:lnTo>
                  <a:lnTo>
                    <a:pt x="88" y="49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85" y="38"/>
                  </a:lnTo>
                  <a:lnTo>
                    <a:pt x="80" y="33"/>
                  </a:lnTo>
                  <a:lnTo>
                    <a:pt x="72" y="30"/>
                  </a:lnTo>
                  <a:lnTo>
                    <a:pt x="64" y="27"/>
                  </a:lnTo>
                  <a:lnTo>
                    <a:pt x="6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392648" y="2056703"/>
            <a:ext cx="269977" cy="269977"/>
            <a:chOff x="1190625" y="3968750"/>
            <a:chExt cx="285750" cy="285750"/>
          </a:xfrm>
          <a:solidFill>
            <a:srgbClr val="D9D9D9"/>
          </a:solidFill>
        </p:grpSpPr>
        <p:sp>
          <p:nvSpPr>
            <p:cNvPr id="55" name="Freeform 40"/>
            <p:cNvSpPr>
              <a:spLocks noEditPoints="1"/>
            </p:cNvSpPr>
            <p:nvPr/>
          </p:nvSpPr>
          <p:spPr bwMode="auto">
            <a:xfrm>
              <a:off x="1190625" y="3968750"/>
              <a:ext cx="285750" cy="285750"/>
            </a:xfrm>
            <a:custGeom>
              <a:avLst/>
              <a:gdLst>
                <a:gd name="T0" fmla="*/ 360 w 360"/>
                <a:gd name="T1" fmla="*/ 80 h 362"/>
                <a:gd name="T2" fmla="*/ 356 w 360"/>
                <a:gd name="T3" fmla="*/ 66 h 362"/>
                <a:gd name="T4" fmla="*/ 296 w 360"/>
                <a:gd name="T5" fmla="*/ 6 h 362"/>
                <a:gd name="T6" fmla="*/ 282 w 360"/>
                <a:gd name="T7" fmla="*/ 0 h 362"/>
                <a:gd name="T8" fmla="*/ 268 w 360"/>
                <a:gd name="T9" fmla="*/ 6 h 362"/>
                <a:gd name="T10" fmla="*/ 46 w 360"/>
                <a:gd name="T11" fmla="*/ 229 h 362"/>
                <a:gd name="T12" fmla="*/ 46 w 360"/>
                <a:gd name="T13" fmla="*/ 229 h 362"/>
                <a:gd name="T14" fmla="*/ 41 w 360"/>
                <a:gd name="T15" fmla="*/ 235 h 362"/>
                <a:gd name="T16" fmla="*/ 2 w 360"/>
                <a:gd name="T17" fmla="*/ 335 h 362"/>
                <a:gd name="T18" fmla="*/ 0 w 360"/>
                <a:gd name="T19" fmla="*/ 346 h 362"/>
                <a:gd name="T20" fmla="*/ 5 w 360"/>
                <a:gd name="T21" fmla="*/ 356 h 362"/>
                <a:gd name="T22" fmla="*/ 11 w 360"/>
                <a:gd name="T23" fmla="*/ 360 h 362"/>
                <a:gd name="T24" fmla="*/ 19 w 360"/>
                <a:gd name="T25" fmla="*/ 362 h 362"/>
                <a:gd name="T26" fmla="*/ 19 w 360"/>
                <a:gd name="T27" fmla="*/ 362 h 362"/>
                <a:gd name="T28" fmla="*/ 127 w 360"/>
                <a:gd name="T29" fmla="*/ 320 h 362"/>
                <a:gd name="T30" fmla="*/ 133 w 360"/>
                <a:gd name="T31" fmla="*/ 315 h 362"/>
                <a:gd name="T32" fmla="*/ 356 w 360"/>
                <a:gd name="T33" fmla="*/ 93 h 362"/>
                <a:gd name="T34" fmla="*/ 360 w 360"/>
                <a:gd name="T35" fmla="*/ 80 h 362"/>
                <a:gd name="T36" fmla="*/ 53 w 360"/>
                <a:gd name="T37" fmla="*/ 246 h 362"/>
                <a:gd name="T38" fmla="*/ 43 w 360"/>
                <a:gd name="T39" fmla="*/ 338 h 362"/>
                <a:gd name="T40" fmla="*/ 53 w 360"/>
                <a:gd name="T41" fmla="*/ 246 h 362"/>
                <a:gd name="T42" fmla="*/ 127 w 360"/>
                <a:gd name="T43" fmla="*/ 301 h 362"/>
                <a:gd name="T44" fmla="*/ 110 w 360"/>
                <a:gd name="T45" fmla="*/ 282 h 362"/>
                <a:gd name="T46" fmla="*/ 304 w 360"/>
                <a:gd name="T47" fmla="*/ 89 h 362"/>
                <a:gd name="T48" fmla="*/ 306 w 360"/>
                <a:gd name="T49" fmla="*/ 86 h 362"/>
                <a:gd name="T50" fmla="*/ 306 w 360"/>
                <a:gd name="T51" fmla="*/ 82 h 362"/>
                <a:gd name="T52" fmla="*/ 304 w 360"/>
                <a:gd name="T53" fmla="*/ 78 h 362"/>
                <a:gd name="T54" fmla="*/ 299 w 360"/>
                <a:gd name="T55" fmla="*/ 77 h 362"/>
                <a:gd name="T56" fmla="*/ 293 w 360"/>
                <a:gd name="T57" fmla="*/ 78 h 362"/>
                <a:gd name="T58" fmla="*/ 102 w 360"/>
                <a:gd name="T59" fmla="*/ 271 h 362"/>
                <a:gd name="T60" fmla="*/ 61 w 360"/>
                <a:gd name="T61" fmla="*/ 233 h 362"/>
                <a:gd name="T62" fmla="*/ 279 w 360"/>
                <a:gd name="T63" fmla="*/ 17 h 362"/>
                <a:gd name="T64" fmla="*/ 282 w 360"/>
                <a:gd name="T65" fmla="*/ 16 h 362"/>
                <a:gd name="T66" fmla="*/ 345 w 360"/>
                <a:gd name="T67" fmla="*/ 77 h 362"/>
                <a:gd name="T68" fmla="*/ 346 w 360"/>
                <a:gd name="T69" fmla="*/ 80 h 362"/>
                <a:gd name="T70" fmla="*/ 345 w 360"/>
                <a:gd name="T71" fmla="*/ 8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0" h="362">
                  <a:moveTo>
                    <a:pt x="360" y="80"/>
                  </a:moveTo>
                  <a:lnTo>
                    <a:pt x="360" y="80"/>
                  </a:lnTo>
                  <a:lnTo>
                    <a:pt x="359" y="72"/>
                  </a:lnTo>
                  <a:lnTo>
                    <a:pt x="356" y="66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0" y="2"/>
                  </a:lnTo>
                  <a:lnTo>
                    <a:pt x="282" y="0"/>
                  </a:lnTo>
                  <a:lnTo>
                    <a:pt x="274" y="2"/>
                  </a:lnTo>
                  <a:lnTo>
                    <a:pt x="268" y="6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46" y="229"/>
                  </a:lnTo>
                  <a:lnTo>
                    <a:pt x="41" y="235"/>
                  </a:lnTo>
                  <a:lnTo>
                    <a:pt x="2" y="335"/>
                  </a:lnTo>
                  <a:lnTo>
                    <a:pt x="2" y="335"/>
                  </a:lnTo>
                  <a:lnTo>
                    <a:pt x="0" y="342"/>
                  </a:lnTo>
                  <a:lnTo>
                    <a:pt x="0" y="346"/>
                  </a:lnTo>
                  <a:lnTo>
                    <a:pt x="2" y="351"/>
                  </a:lnTo>
                  <a:lnTo>
                    <a:pt x="5" y="356"/>
                  </a:lnTo>
                  <a:lnTo>
                    <a:pt x="5" y="356"/>
                  </a:lnTo>
                  <a:lnTo>
                    <a:pt x="11" y="360"/>
                  </a:lnTo>
                  <a:lnTo>
                    <a:pt x="19" y="362"/>
                  </a:lnTo>
                  <a:lnTo>
                    <a:pt x="19" y="362"/>
                  </a:lnTo>
                  <a:lnTo>
                    <a:pt x="19" y="362"/>
                  </a:lnTo>
                  <a:lnTo>
                    <a:pt x="19" y="362"/>
                  </a:lnTo>
                  <a:lnTo>
                    <a:pt x="27" y="360"/>
                  </a:lnTo>
                  <a:lnTo>
                    <a:pt x="127" y="320"/>
                  </a:lnTo>
                  <a:lnTo>
                    <a:pt x="127" y="320"/>
                  </a:lnTo>
                  <a:lnTo>
                    <a:pt x="133" y="315"/>
                  </a:lnTo>
                  <a:lnTo>
                    <a:pt x="356" y="93"/>
                  </a:lnTo>
                  <a:lnTo>
                    <a:pt x="356" y="93"/>
                  </a:lnTo>
                  <a:lnTo>
                    <a:pt x="359" y="86"/>
                  </a:lnTo>
                  <a:lnTo>
                    <a:pt x="360" y="80"/>
                  </a:lnTo>
                  <a:lnTo>
                    <a:pt x="360" y="80"/>
                  </a:lnTo>
                  <a:close/>
                  <a:moveTo>
                    <a:pt x="53" y="246"/>
                  </a:moveTo>
                  <a:lnTo>
                    <a:pt x="115" y="309"/>
                  </a:lnTo>
                  <a:lnTo>
                    <a:pt x="43" y="338"/>
                  </a:lnTo>
                  <a:lnTo>
                    <a:pt x="24" y="320"/>
                  </a:lnTo>
                  <a:lnTo>
                    <a:pt x="53" y="246"/>
                  </a:lnTo>
                  <a:close/>
                  <a:moveTo>
                    <a:pt x="345" y="83"/>
                  </a:moveTo>
                  <a:lnTo>
                    <a:pt x="127" y="301"/>
                  </a:lnTo>
                  <a:lnTo>
                    <a:pt x="110" y="282"/>
                  </a:lnTo>
                  <a:lnTo>
                    <a:pt x="110" y="282"/>
                  </a:lnTo>
                  <a:lnTo>
                    <a:pt x="111" y="282"/>
                  </a:lnTo>
                  <a:lnTo>
                    <a:pt x="304" y="89"/>
                  </a:lnTo>
                  <a:lnTo>
                    <a:pt x="304" y="89"/>
                  </a:lnTo>
                  <a:lnTo>
                    <a:pt x="306" y="86"/>
                  </a:lnTo>
                  <a:lnTo>
                    <a:pt x="306" y="85"/>
                  </a:lnTo>
                  <a:lnTo>
                    <a:pt x="306" y="82"/>
                  </a:lnTo>
                  <a:lnTo>
                    <a:pt x="304" y="78"/>
                  </a:lnTo>
                  <a:lnTo>
                    <a:pt x="304" y="78"/>
                  </a:lnTo>
                  <a:lnTo>
                    <a:pt x="303" y="77"/>
                  </a:lnTo>
                  <a:lnTo>
                    <a:pt x="299" y="77"/>
                  </a:lnTo>
                  <a:lnTo>
                    <a:pt x="296" y="77"/>
                  </a:lnTo>
                  <a:lnTo>
                    <a:pt x="293" y="78"/>
                  </a:lnTo>
                  <a:lnTo>
                    <a:pt x="102" y="271"/>
                  </a:lnTo>
                  <a:lnTo>
                    <a:pt x="102" y="271"/>
                  </a:lnTo>
                  <a:lnTo>
                    <a:pt x="100" y="273"/>
                  </a:lnTo>
                  <a:lnTo>
                    <a:pt x="61" y="233"/>
                  </a:lnTo>
                  <a:lnTo>
                    <a:pt x="279" y="17"/>
                  </a:lnTo>
                  <a:lnTo>
                    <a:pt x="279" y="17"/>
                  </a:lnTo>
                  <a:lnTo>
                    <a:pt x="282" y="16"/>
                  </a:lnTo>
                  <a:lnTo>
                    <a:pt x="282" y="16"/>
                  </a:lnTo>
                  <a:lnTo>
                    <a:pt x="285" y="17"/>
                  </a:lnTo>
                  <a:lnTo>
                    <a:pt x="345" y="77"/>
                  </a:lnTo>
                  <a:lnTo>
                    <a:pt x="345" y="77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45" y="83"/>
                  </a:lnTo>
                  <a:lnTo>
                    <a:pt x="345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  <p:sp>
          <p:nvSpPr>
            <p:cNvPr id="60" name="Freeform 41"/>
            <p:cNvSpPr>
              <a:spLocks/>
            </p:cNvSpPr>
            <p:nvPr/>
          </p:nvSpPr>
          <p:spPr bwMode="auto">
            <a:xfrm>
              <a:off x="1190625" y="3970338"/>
              <a:ext cx="139700" cy="139700"/>
            </a:xfrm>
            <a:custGeom>
              <a:avLst/>
              <a:gdLst>
                <a:gd name="T0" fmla="*/ 72 w 175"/>
                <a:gd name="T1" fmla="*/ 173 h 176"/>
                <a:gd name="T2" fmla="*/ 78 w 175"/>
                <a:gd name="T3" fmla="*/ 176 h 176"/>
                <a:gd name="T4" fmla="*/ 80 w 175"/>
                <a:gd name="T5" fmla="*/ 174 h 176"/>
                <a:gd name="T6" fmla="*/ 83 w 175"/>
                <a:gd name="T7" fmla="*/ 173 h 176"/>
                <a:gd name="T8" fmla="*/ 84 w 175"/>
                <a:gd name="T9" fmla="*/ 168 h 176"/>
                <a:gd name="T10" fmla="*/ 83 w 175"/>
                <a:gd name="T11" fmla="*/ 163 h 176"/>
                <a:gd name="T12" fmla="*/ 102 w 175"/>
                <a:gd name="T13" fmla="*/ 137 h 176"/>
                <a:gd name="T14" fmla="*/ 103 w 175"/>
                <a:gd name="T15" fmla="*/ 135 h 176"/>
                <a:gd name="T16" fmla="*/ 103 w 175"/>
                <a:gd name="T17" fmla="*/ 129 h 176"/>
                <a:gd name="T18" fmla="*/ 102 w 175"/>
                <a:gd name="T19" fmla="*/ 127 h 176"/>
                <a:gd name="T20" fmla="*/ 97 w 175"/>
                <a:gd name="T21" fmla="*/ 124 h 176"/>
                <a:gd name="T22" fmla="*/ 92 w 175"/>
                <a:gd name="T23" fmla="*/ 127 h 176"/>
                <a:gd name="T24" fmla="*/ 48 w 175"/>
                <a:gd name="T25" fmla="*/ 129 h 176"/>
                <a:gd name="T26" fmla="*/ 95 w 175"/>
                <a:gd name="T27" fmla="*/ 82 h 176"/>
                <a:gd name="T28" fmla="*/ 98 w 175"/>
                <a:gd name="T29" fmla="*/ 75 h 176"/>
                <a:gd name="T30" fmla="*/ 95 w 175"/>
                <a:gd name="T31" fmla="*/ 71 h 176"/>
                <a:gd name="T32" fmla="*/ 94 w 175"/>
                <a:gd name="T33" fmla="*/ 69 h 176"/>
                <a:gd name="T34" fmla="*/ 87 w 175"/>
                <a:gd name="T35" fmla="*/ 69 h 176"/>
                <a:gd name="T36" fmla="*/ 37 w 175"/>
                <a:gd name="T37" fmla="*/ 118 h 176"/>
                <a:gd name="T38" fmla="*/ 15 w 175"/>
                <a:gd name="T39" fmla="*/ 96 h 176"/>
                <a:gd name="T40" fmla="*/ 15 w 175"/>
                <a:gd name="T41" fmla="*/ 93 h 176"/>
                <a:gd name="T42" fmla="*/ 91 w 175"/>
                <a:gd name="T43" fmla="*/ 16 h 176"/>
                <a:gd name="T44" fmla="*/ 94 w 175"/>
                <a:gd name="T45" fmla="*/ 14 h 176"/>
                <a:gd name="T46" fmla="*/ 163 w 175"/>
                <a:gd name="T47" fmla="*/ 83 h 176"/>
                <a:gd name="T48" fmla="*/ 166 w 175"/>
                <a:gd name="T49" fmla="*/ 85 h 176"/>
                <a:gd name="T50" fmla="*/ 171 w 175"/>
                <a:gd name="T51" fmla="*/ 85 h 176"/>
                <a:gd name="T52" fmla="*/ 174 w 175"/>
                <a:gd name="T53" fmla="*/ 83 h 176"/>
                <a:gd name="T54" fmla="*/ 175 w 175"/>
                <a:gd name="T55" fmla="*/ 77 h 176"/>
                <a:gd name="T56" fmla="*/ 174 w 175"/>
                <a:gd name="T57" fmla="*/ 72 h 176"/>
                <a:gd name="T58" fmla="*/ 106 w 175"/>
                <a:gd name="T59" fmla="*/ 5 h 176"/>
                <a:gd name="T60" fmla="*/ 94 w 175"/>
                <a:gd name="T61" fmla="*/ 0 h 176"/>
                <a:gd name="T62" fmla="*/ 81 w 175"/>
                <a:gd name="T63" fmla="*/ 5 h 176"/>
                <a:gd name="T64" fmla="*/ 6 w 175"/>
                <a:gd name="T65" fmla="*/ 80 h 176"/>
                <a:gd name="T66" fmla="*/ 0 w 175"/>
                <a:gd name="T67" fmla="*/ 93 h 176"/>
                <a:gd name="T68" fmla="*/ 1 w 175"/>
                <a:gd name="T69" fmla="*/ 100 h 176"/>
                <a:gd name="T70" fmla="*/ 72 w 175"/>
                <a:gd name="T71" fmla="*/ 1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176">
                  <a:moveTo>
                    <a:pt x="72" y="173"/>
                  </a:moveTo>
                  <a:lnTo>
                    <a:pt x="72" y="173"/>
                  </a:lnTo>
                  <a:lnTo>
                    <a:pt x="75" y="174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0" y="174"/>
                  </a:lnTo>
                  <a:lnTo>
                    <a:pt x="83" y="173"/>
                  </a:lnTo>
                  <a:lnTo>
                    <a:pt x="83" y="173"/>
                  </a:lnTo>
                  <a:lnTo>
                    <a:pt x="84" y="171"/>
                  </a:lnTo>
                  <a:lnTo>
                    <a:pt x="84" y="168"/>
                  </a:lnTo>
                  <a:lnTo>
                    <a:pt x="84" y="165"/>
                  </a:lnTo>
                  <a:lnTo>
                    <a:pt x="83" y="163"/>
                  </a:lnTo>
                  <a:lnTo>
                    <a:pt x="80" y="160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03" y="135"/>
                  </a:lnTo>
                  <a:lnTo>
                    <a:pt x="105" y="132"/>
                  </a:lnTo>
                  <a:lnTo>
                    <a:pt x="103" y="129"/>
                  </a:lnTo>
                  <a:lnTo>
                    <a:pt x="102" y="127"/>
                  </a:lnTo>
                  <a:lnTo>
                    <a:pt x="102" y="127"/>
                  </a:lnTo>
                  <a:lnTo>
                    <a:pt x="100" y="126"/>
                  </a:lnTo>
                  <a:lnTo>
                    <a:pt x="97" y="124"/>
                  </a:lnTo>
                  <a:lnTo>
                    <a:pt x="94" y="126"/>
                  </a:lnTo>
                  <a:lnTo>
                    <a:pt x="92" y="127"/>
                  </a:lnTo>
                  <a:lnTo>
                    <a:pt x="69" y="149"/>
                  </a:lnTo>
                  <a:lnTo>
                    <a:pt x="48" y="129"/>
                  </a:lnTo>
                  <a:lnTo>
                    <a:pt x="95" y="82"/>
                  </a:lnTo>
                  <a:lnTo>
                    <a:pt x="95" y="82"/>
                  </a:lnTo>
                  <a:lnTo>
                    <a:pt x="97" y="79"/>
                  </a:lnTo>
                  <a:lnTo>
                    <a:pt x="98" y="75"/>
                  </a:lnTo>
                  <a:lnTo>
                    <a:pt x="97" y="72"/>
                  </a:lnTo>
                  <a:lnTo>
                    <a:pt x="95" y="71"/>
                  </a:lnTo>
                  <a:lnTo>
                    <a:pt x="95" y="71"/>
                  </a:lnTo>
                  <a:lnTo>
                    <a:pt x="94" y="69"/>
                  </a:lnTo>
                  <a:lnTo>
                    <a:pt x="91" y="69"/>
                  </a:lnTo>
                  <a:lnTo>
                    <a:pt x="87" y="69"/>
                  </a:lnTo>
                  <a:lnTo>
                    <a:pt x="86" y="71"/>
                  </a:lnTo>
                  <a:lnTo>
                    <a:pt x="37" y="118"/>
                  </a:lnTo>
                  <a:lnTo>
                    <a:pt x="15" y="96"/>
                  </a:lnTo>
                  <a:lnTo>
                    <a:pt x="15" y="96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15" y="91"/>
                  </a:lnTo>
                  <a:lnTo>
                    <a:pt x="91" y="16"/>
                  </a:lnTo>
                  <a:lnTo>
                    <a:pt x="91" y="16"/>
                  </a:lnTo>
                  <a:lnTo>
                    <a:pt x="94" y="14"/>
                  </a:lnTo>
                  <a:lnTo>
                    <a:pt x="97" y="16"/>
                  </a:lnTo>
                  <a:lnTo>
                    <a:pt x="163" y="83"/>
                  </a:lnTo>
                  <a:lnTo>
                    <a:pt x="163" y="83"/>
                  </a:lnTo>
                  <a:lnTo>
                    <a:pt x="166" y="85"/>
                  </a:lnTo>
                  <a:lnTo>
                    <a:pt x="169" y="85"/>
                  </a:lnTo>
                  <a:lnTo>
                    <a:pt x="171" y="85"/>
                  </a:lnTo>
                  <a:lnTo>
                    <a:pt x="174" y="83"/>
                  </a:lnTo>
                  <a:lnTo>
                    <a:pt x="174" y="83"/>
                  </a:lnTo>
                  <a:lnTo>
                    <a:pt x="175" y="80"/>
                  </a:lnTo>
                  <a:lnTo>
                    <a:pt x="175" y="77"/>
                  </a:lnTo>
                  <a:lnTo>
                    <a:pt x="175" y="74"/>
                  </a:lnTo>
                  <a:lnTo>
                    <a:pt x="174" y="72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0" y="2"/>
                  </a:lnTo>
                  <a:lnTo>
                    <a:pt x="94" y="0"/>
                  </a:lnTo>
                  <a:lnTo>
                    <a:pt x="86" y="2"/>
                  </a:lnTo>
                  <a:lnTo>
                    <a:pt x="81" y="5"/>
                  </a:lnTo>
                  <a:lnTo>
                    <a:pt x="6" y="80"/>
                  </a:lnTo>
                  <a:lnTo>
                    <a:pt x="6" y="80"/>
                  </a:lnTo>
                  <a:lnTo>
                    <a:pt x="1" y="86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1" y="100"/>
                  </a:lnTo>
                  <a:lnTo>
                    <a:pt x="6" y="107"/>
                  </a:lnTo>
                  <a:lnTo>
                    <a:pt x="72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  <p:sp>
          <p:nvSpPr>
            <p:cNvPr id="61" name="Freeform 42"/>
            <p:cNvSpPr>
              <a:spLocks/>
            </p:cNvSpPr>
            <p:nvPr/>
          </p:nvSpPr>
          <p:spPr bwMode="auto">
            <a:xfrm>
              <a:off x="1336675" y="4114800"/>
              <a:ext cx="138113" cy="138113"/>
            </a:xfrm>
            <a:custGeom>
              <a:avLst/>
              <a:gdLst>
                <a:gd name="T0" fmla="*/ 102 w 174"/>
                <a:gd name="T1" fmla="*/ 2 h 174"/>
                <a:gd name="T2" fmla="*/ 97 w 174"/>
                <a:gd name="T3" fmla="*/ 0 h 174"/>
                <a:gd name="T4" fmla="*/ 92 w 174"/>
                <a:gd name="T5" fmla="*/ 2 h 174"/>
                <a:gd name="T6" fmla="*/ 91 w 174"/>
                <a:gd name="T7" fmla="*/ 5 h 174"/>
                <a:gd name="T8" fmla="*/ 91 w 174"/>
                <a:gd name="T9" fmla="*/ 9 h 174"/>
                <a:gd name="T10" fmla="*/ 158 w 174"/>
                <a:gd name="T11" fmla="*/ 78 h 174"/>
                <a:gd name="T12" fmla="*/ 158 w 174"/>
                <a:gd name="T13" fmla="*/ 81 h 174"/>
                <a:gd name="T14" fmla="*/ 83 w 174"/>
                <a:gd name="T15" fmla="*/ 158 h 174"/>
                <a:gd name="T16" fmla="*/ 80 w 174"/>
                <a:gd name="T17" fmla="*/ 160 h 174"/>
                <a:gd name="T18" fmla="*/ 53 w 174"/>
                <a:gd name="T19" fmla="*/ 135 h 174"/>
                <a:gd name="T20" fmla="*/ 100 w 174"/>
                <a:gd name="T21" fmla="*/ 86 h 174"/>
                <a:gd name="T22" fmla="*/ 103 w 174"/>
                <a:gd name="T23" fmla="*/ 81 h 174"/>
                <a:gd name="T24" fmla="*/ 100 w 174"/>
                <a:gd name="T25" fmla="*/ 77 h 174"/>
                <a:gd name="T26" fmla="*/ 99 w 174"/>
                <a:gd name="T27" fmla="*/ 75 h 174"/>
                <a:gd name="T28" fmla="*/ 92 w 174"/>
                <a:gd name="T29" fmla="*/ 75 h 174"/>
                <a:gd name="T30" fmla="*/ 42 w 174"/>
                <a:gd name="T31" fmla="*/ 124 h 174"/>
                <a:gd name="T32" fmla="*/ 44 w 174"/>
                <a:gd name="T33" fmla="*/ 80 h 174"/>
                <a:gd name="T34" fmla="*/ 45 w 174"/>
                <a:gd name="T35" fmla="*/ 78 h 174"/>
                <a:gd name="T36" fmla="*/ 45 w 174"/>
                <a:gd name="T37" fmla="*/ 72 h 174"/>
                <a:gd name="T38" fmla="*/ 44 w 174"/>
                <a:gd name="T39" fmla="*/ 70 h 174"/>
                <a:gd name="T40" fmla="*/ 39 w 174"/>
                <a:gd name="T41" fmla="*/ 67 h 174"/>
                <a:gd name="T42" fmla="*/ 35 w 174"/>
                <a:gd name="T43" fmla="*/ 70 h 174"/>
                <a:gd name="T44" fmla="*/ 11 w 174"/>
                <a:gd name="T45" fmla="*/ 92 h 174"/>
                <a:gd name="T46" fmla="*/ 11 w 174"/>
                <a:gd name="T47" fmla="*/ 92 h 174"/>
                <a:gd name="T48" fmla="*/ 5 w 174"/>
                <a:gd name="T49" fmla="*/ 92 h 174"/>
                <a:gd name="T50" fmla="*/ 2 w 174"/>
                <a:gd name="T51" fmla="*/ 94 h 174"/>
                <a:gd name="T52" fmla="*/ 0 w 174"/>
                <a:gd name="T53" fmla="*/ 99 h 174"/>
                <a:gd name="T54" fmla="*/ 2 w 174"/>
                <a:gd name="T55" fmla="*/ 103 h 174"/>
                <a:gd name="T56" fmla="*/ 39 w 174"/>
                <a:gd name="T57" fmla="*/ 141 h 174"/>
                <a:gd name="T58" fmla="*/ 67 w 174"/>
                <a:gd name="T59" fmla="*/ 169 h 174"/>
                <a:gd name="T60" fmla="*/ 74 w 174"/>
                <a:gd name="T61" fmla="*/ 172 h 174"/>
                <a:gd name="T62" fmla="*/ 80 w 174"/>
                <a:gd name="T63" fmla="*/ 174 h 174"/>
                <a:gd name="T64" fmla="*/ 92 w 174"/>
                <a:gd name="T65" fmla="*/ 169 h 174"/>
                <a:gd name="T66" fmla="*/ 168 w 174"/>
                <a:gd name="T67" fmla="*/ 94 h 174"/>
                <a:gd name="T68" fmla="*/ 174 w 174"/>
                <a:gd name="T69" fmla="*/ 81 h 174"/>
                <a:gd name="T70" fmla="*/ 168 w 174"/>
                <a:gd name="T71" fmla="*/ 6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4" h="174">
                  <a:moveTo>
                    <a:pt x="102" y="2"/>
                  </a:moveTo>
                  <a:lnTo>
                    <a:pt x="102" y="2"/>
                  </a:lnTo>
                  <a:lnTo>
                    <a:pt x="100" y="0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1" y="5"/>
                  </a:lnTo>
                  <a:lnTo>
                    <a:pt x="89" y="8"/>
                  </a:lnTo>
                  <a:lnTo>
                    <a:pt x="91" y="9"/>
                  </a:lnTo>
                  <a:lnTo>
                    <a:pt x="92" y="12"/>
                  </a:lnTo>
                  <a:lnTo>
                    <a:pt x="158" y="78"/>
                  </a:lnTo>
                  <a:lnTo>
                    <a:pt x="158" y="78"/>
                  </a:lnTo>
                  <a:lnTo>
                    <a:pt x="158" y="81"/>
                  </a:lnTo>
                  <a:lnTo>
                    <a:pt x="158" y="83"/>
                  </a:lnTo>
                  <a:lnTo>
                    <a:pt x="83" y="158"/>
                  </a:lnTo>
                  <a:lnTo>
                    <a:pt x="83" y="158"/>
                  </a:lnTo>
                  <a:lnTo>
                    <a:pt x="80" y="160"/>
                  </a:lnTo>
                  <a:lnTo>
                    <a:pt x="77" y="158"/>
                  </a:lnTo>
                  <a:lnTo>
                    <a:pt x="53" y="135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2" y="85"/>
                  </a:lnTo>
                  <a:lnTo>
                    <a:pt x="103" y="81"/>
                  </a:lnTo>
                  <a:lnTo>
                    <a:pt x="102" y="78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99" y="75"/>
                  </a:lnTo>
                  <a:lnTo>
                    <a:pt x="96" y="74"/>
                  </a:lnTo>
                  <a:lnTo>
                    <a:pt x="92" y="75"/>
                  </a:lnTo>
                  <a:lnTo>
                    <a:pt x="89" y="77"/>
                  </a:lnTo>
                  <a:lnTo>
                    <a:pt x="42" y="124"/>
                  </a:lnTo>
                  <a:lnTo>
                    <a:pt x="22" y="103"/>
                  </a:lnTo>
                  <a:lnTo>
                    <a:pt x="44" y="80"/>
                  </a:lnTo>
                  <a:lnTo>
                    <a:pt x="44" y="80"/>
                  </a:lnTo>
                  <a:lnTo>
                    <a:pt x="45" y="78"/>
                  </a:lnTo>
                  <a:lnTo>
                    <a:pt x="47" y="75"/>
                  </a:lnTo>
                  <a:lnTo>
                    <a:pt x="45" y="7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2" y="69"/>
                  </a:lnTo>
                  <a:lnTo>
                    <a:pt x="39" y="67"/>
                  </a:lnTo>
                  <a:lnTo>
                    <a:pt x="36" y="69"/>
                  </a:lnTo>
                  <a:lnTo>
                    <a:pt x="35" y="70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6" y="91"/>
                  </a:lnTo>
                  <a:lnTo>
                    <a:pt x="5" y="92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0" y="95"/>
                  </a:lnTo>
                  <a:lnTo>
                    <a:pt x="0" y="99"/>
                  </a:lnTo>
                  <a:lnTo>
                    <a:pt x="0" y="102"/>
                  </a:lnTo>
                  <a:lnTo>
                    <a:pt x="2" y="103"/>
                  </a:lnTo>
                  <a:lnTo>
                    <a:pt x="39" y="141"/>
                  </a:lnTo>
                  <a:lnTo>
                    <a:pt x="39" y="141"/>
                  </a:lnTo>
                  <a:lnTo>
                    <a:pt x="41" y="142"/>
                  </a:lnTo>
                  <a:lnTo>
                    <a:pt x="67" y="169"/>
                  </a:lnTo>
                  <a:lnTo>
                    <a:pt x="67" y="169"/>
                  </a:lnTo>
                  <a:lnTo>
                    <a:pt x="74" y="172"/>
                  </a:lnTo>
                  <a:lnTo>
                    <a:pt x="80" y="174"/>
                  </a:lnTo>
                  <a:lnTo>
                    <a:pt x="80" y="174"/>
                  </a:lnTo>
                  <a:lnTo>
                    <a:pt x="88" y="172"/>
                  </a:lnTo>
                  <a:lnTo>
                    <a:pt x="92" y="169"/>
                  </a:lnTo>
                  <a:lnTo>
                    <a:pt x="168" y="94"/>
                  </a:lnTo>
                  <a:lnTo>
                    <a:pt x="168" y="94"/>
                  </a:lnTo>
                  <a:lnTo>
                    <a:pt x="172" y="88"/>
                  </a:lnTo>
                  <a:lnTo>
                    <a:pt x="174" y="81"/>
                  </a:lnTo>
                  <a:lnTo>
                    <a:pt x="172" y="74"/>
                  </a:lnTo>
                  <a:lnTo>
                    <a:pt x="168" y="67"/>
                  </a:lnTo>
                  <a:lnTo>
                    <a:pt x="10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860524" y="2083699"/>
            <a:ext cx="269977" cy="254978"/>
            <a:chOff x="5795963" y="1800225"/>
            <a:chExt cx="285750" cy="269875"/>
          </a:xfrm>
          <a:solidFill>
            <a:srgbClr val="D9D9D9"/>
          </a:solidFill>
        </p:grpSpPr>
        <p:sp>
          <p:nvSpPr>
            <p:cNvPr id="68" name="Freeform 218"/>
            <p:cNvSpPr>
              <a:spLocks noEditPoints="1"/>
            </p:cNvSpPr>
            <p:nvPr/>
          </p:nvSpPr>
          <p:spPr bwMode="auto">
            <a:xfrm>
              <a:off x="5795963" y="1800225"/>
              <a:ext cx="285750" cy="269875"/>
            </a:xfrm>
            <a:custGeom>
              <a:avLst/>
              <a:gdLst>
                <a:gd name="T0" fmla="*/ 334 w 361"/>
                <a:gd name="T1" fmla="*/ 28 h 340"/>
                <a:gd name="T2" fmla="*/ 303 w 361"/>
                <a:gd name="T3" fmla="*/ 8 h 340"/>
                <a:gd name="T4" fmla="*/ 267 w 361"/>
                <a:gd name="T5" fmla="*/ 0 h 340"/>
                <a:gd name="T6" fmla="*/ 248 w 361"/>
                <a:gd name="T7" fmla="*/ 2 h 340"/>
                <a:gd name="T8" fmla="*/ 215 w 361"/>
                <a:gd name="T9" fmla="*/ 16 h 340"/>
                <a:gd name="T10" fmla="*/ 199 w 361"/>
                <a:gd name="T11" fmla="*/ 28 h 340"/>
                <a:gd name="T12" fmla="*/ 185 w 361"/>
                <a:gd name="T13" fmla="*/ 49 h 340"/>
                <a:gd name="T14" fmla="*/ 176 w 361"/>
                <a:gd name="T15" fmla="*/ 72 h 340"/>
                <a:gd name="T16" fmla="*/ 173 w 361"/>
                <a:gd name="T17" fmla="*/ 97 h 340"/>
                <a:gd name="T18" fmla="*/ 177 w 361"/>
                <a:gd name="T19" fmla="*/ 122 h 340"/>
                <a:gd name="T20" fmla="*/ 4 w 361"/>
                <a:gd name="T21" fmla="*/ 296 h 340"/>
                <a:gd name="T22" fmla="*/ 2 w 361"/>
                <a:gd name="T23" fmla="*/ 304 h 340"/>
                <a:gd name="T24" fmla="*/ 14 w 361"/>
                <a:gd name="T25" fmla="*/ 335 h 340"/>
                <a:gd name="T26" fmla="*/ 21 w 361"/>
                <a:gd name="T27" fmla="*/ 340 h 340"/>
                <a:gd name="T28" fmla="*/ 21 w 361"/>
                <a:gd name="T29" fmla="*/ 340 h 340"/>
                <a:gd name="T30" fmla="*/ 71 w 361"/>
                <a:gd name="T31" fmla="*/ 337 h 340"/>
                <a:gd name="T32" fmla="*/ 79 w 361"/>
                <a:gd name="T33" fmla="*/ 332 h 340"/>
                <a:gd name="T34" fmla="*/ 134 w 361"/>
                <a:gd name="T35" fmla="*/ 285 h 340"/>
                <a:gd name="T36" fmla="*/ 137 w 361"/>
                <a:gd name="T37" fmla="*/ 282 h 340"/>
                <a:gd name="T38" fmla="*/ 148 w 361"/>
                <a:gd name="T39" fmla="*/ 222 h 340"/>
                <a:gd name="T40" fmla="*/ 188 w 361"/>
                <a:gd name="T41" fmla="*/ 224 h 340"/>
                <a:gd name="T42" fmla="*/ 195 w 361"/>
                <a:gd name="T43" fmla="*/ 221 h 340"/>
                <a:gd name="T44" fmla="*/ 232 w 361"/>
                <a:gd name="T45" fmla="*/ 183 h 340"/>
                <a:gd name="T46" fmla="*/ 267 w 361"/>
                <a:gd name="T47" fmla="*/ 189 h 340"/>
                <a:gd name="T48" fmla="*/ 285 w 361"/>
                <a:gd name="T49" fmla="*/ 188 h 340"/>
                <a:gd name="T50" fmla="*/ 320 w 361"/>
                <a:gd name="T51" fmla="*/ 174 h 340"/>
                <a:gd name="T52" fmla="*/ 334 w 361"/>
                <a:gd name="T53" fmla="*/ 161 h 340"/>
                <a:gd name="T54" fmla="*/ 347 w 361"/>
                <a:gd name="T55" fmla="*/ 147 h 340"/>
                <a:gd name="T56" fmla="*/ 359 w 361"/>
                <a:gd name="T57" fmla="*/ 113 h 340"/>
                <a:gd name="T58" fmla="*/ 359 w 361"/>
                <a:gd name="T59" fmla="*/ 77 h 340"/>
                <a:gd name="T60" fmla="*/ 347 w 361"/>
                <a:gd name="T61" fmla="*/ 42 h 340"/>
                <a:gd name="T62" fmla="*/ 334 w 361"/>
                <a:gd name="T63" fmla="*/ 28 h 340"/>
                <a:gd name="T64" fmla="*/ 323 w 361"/>
                <a:gd name="T65" fmla="*/ 150 h 340"/>
                <a:gd name="T66" fmla="*/ 311 w 361"/>
                <a:gd name="T67" fmla="*/ 161 h 340"/>
                <a:gd name="T68" fmla="*/ 282 w 361"/>
                <a:gd name="T69" fmla="*/ 172 h 340"/>
                <a:gd name="T70" fmla="*/ 267 w 361"/>
                <a:gd name="T71" fmla="*/ 174 h 340"/>
                <a:gd name="T72" fmla="*/ 234 w 361"/>
                <a:gd name="T73" fmla="*/ 168 h 340"/>
                <a:gd name="T74" fmla="*/ 229 w 361"/>
                <a:gd name="T75" fmla="*/ 168 h 340"/>
                <a:gd name="T76" fmla="*/ 187 w 361"/>
                <a:gd name="T77" fmla="*/ 208 h 340"/>
                <a:gd name="T78" fmla="*/ 141 w 361"/>
                <a:gd name="T79" fmla="*/ 207 h 340"/>
                <a:gd name="T80" fmla="*/ 141 w 361"/>
                <a:gd name="T81" fmla="*/ 207 h 340"/>
                <a:gd name="T82" fmla="*/ 135 w 361"/>
                <a:gd name="T83" fmla="*/ 210 h 340"/>
                <a:gd name="T84" fmla="*/ 134 w 361"/>
                <a:gd name="T85" fmla="*/ 215 h 340"/>
                <a:gd name="T86" fmla="*/ 82 w 361"/>
                <a:gd name="T87" fmla="*/ 280 h 340"/>
                <a:gd name="T88" fmla="*/ 77 w 361"/>
                <a:gd name="T89" fmla="*/ 282 h 340"/>
                <a:gd name="T90" fmla="*/ 66 w 361"/>
                <a:gd name="T91" fmla="*/ 323 h 340"/>
                <a:gd name="T92" fmla="*/ 18 w 361"/>
                <a:gd name="T93" fmla="*/ 304 h 340"/>
                <a:gd name="T94" fmla="*/ 190 w 361"/>
                <a:gd name="T95" fmla="*/ 130 h 340"/>
                <a:gd name="T96" fmla="*/ 191 w 361"/>
                <a:gd name="T97" fmla="*/ 122 h 340"/>
                <a:gd name="T98" fmla="*/ 188 w 361"/>
                <a:gd name="T99" fmla="*/ 111 h 340"/>
                <a:gd name="T100" fmla="*/ 187 w 361"/>
                <a:gd name="T101" fmla="*/ 89 h 340"/>
                <a:gd name="T102" fmla="*/ 193 w 361"/>
                <a:gd name="T103" fmla="*/ 67 h 340"/>
                <a:gd name="T104" fmla="*/ 202 w 361"/>
                <a:gd name="T105" fmla="*/ 47 h 340"/>
                <a:gd name="T106" fmla="*/ 210 w 361"/>
                <a:gd name="T107" fmla="*/ 38 h 340"/>
                <a:gd name="T108" fmla="*/ 237 w 361"/>
                <a:gd name="T109" fmla="*/ 20 h 340"/>
                <a:gd name="T110" fmla="*/ 267 w 361"/>
                <a:gd name="T111" fmla="*/ 16 h 340"/>
                <a:gd name="T112" fmla="*/ 282 w 361"/>
                <a:gd name="T113" fmla="*/ 17 h 340"/>
                <a:gd name="T114" fmla="*/ 311 w 361"/>
                <a:gd name="T115" fmla="*/ 28 h 340"/>
                <a:gd name="T116" fmla="*/ 323 w 361"/>
                <a:gd name="T117" fmla="*/ 38 h 340"/>
                <a:gd name="T118" fmla="*/ 340 w 361"/>
                <a:gd name="T119" fmla="*/ 64 h 340"/>
                <a:gd name="T120" fmla="*/ 347 w 361"/>
                <a:gd name="T121" fmla="*/ 94 h 340"/>
                <a:gd name="T122" fmla="*/ 340 w 361"/>
                <a:gd name="T123" fmla="*/ 125 h 340"/>
                <a:gd name="T124" fmla="*/ 323 w 361"/>
                <a:gd name="T125" fmla="*/ 15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1" h="340">
                  <a:moveTo>
                    <a:pt x="334" y="28"/>
                  </a:moveTo>
                  <a:lnTo>
                    <a:pt x="334" y="28"/>
                  </a:lnTo>
                  <a:lnTo>
                    <a:pt x="320" y="16"/>
                  </a:lnTo>
                  <a:lnTo>
                    <a:pt x="303" y="8"/>
                  </a:lnTo>
                  <a:lnTo>
                    <a:pt x="285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48" y="2"/>
                  </a:lnTo>
                  <a:lnTo>
                    <a:pt x="231" y="8"/>
                  </a:lnTo>
                  <a:lnTo>
                    <a:pt x="215" y="16"/>
                  </a:lnTo>
                  <a:lnTo>
                    <a:pt x="199" y="28"/>
                  </a:lnTo>
                  <a:lnTo>
                    <a:pt x="199" y="28"/>
                  </a:lnTo>
                  <a:lnTo>
                    <a:pt x="191" y="38"/>
                  </a:lnTo>
                  <a:lnTo>
                    <a:pt x="185" y="49"/>
                  </a:lnTo>
                  <a:lnTo>
                    <a:pt x="179" y="59"/>
                  </a:lnTo>
                  <a:lnTo>
                    <a:pt x="176" y="72"/>
                  </a:lnTo>
                  <a:lnTo>
                    <a:pt x="173" y="85"/>
                  </a:lnTo>
                  <a:lnTo>
                    <a:pt x="173" y="97"/>
                  </a:lnTo>
                  <a:lnTo>
                    <a:pt x="174" y="110"/>
                  </a:lnTo>
                  <a:lnTo>
                    <a:pt x="177" y="122"/>
                  </a:lnTo>
                  <a:lnTo>
                    <a:pt x="4" y="296"/>
                  </a:lnTo>
                  <a:lnTo>
                    <a:pt x="4" y="296"/>
                  </a:lnTo>
                  <a:lnTo>
                    <a:pt x="0" y="301"/>
                  </a:lnTo>
                  <a:lnTo>
                    <a:pt x="2" y="304"/>
                  </a:lnTo>
                  <a:lnTo>
                    <a:pt x="14" y="335"/>
                  </a:lnTo>
                  <a:lnTo>
                    <a:pt x="14" y="335"/>
                  </a:lnTo>
                  <a:lnTo>
                    <a:pt x="18" y="338"/>
                  </a:lnTo>
                  <a:lnTo>
                    <a:pt x="21" y="340"/>
                  </a:lnTo>
                  <a:lnTo>
                    <a:pt x="21" y="340"/>
                  </a:lnTo>
                  <a:lnTo>
                    <a:pt x="21" y="340"/>
                  </a:lnTo>
                  <a:lnTo>
                    <a:pt x="71" y="337"/>
                  </a:lnTo>
                  <a:lnTo>
                    <a:pt x="71" y="337"/>
                  </a:lnTo>
                  <a:lnTo>
                    <a:pt x="76" y="335"/>
                  </a:lnTo>
                  <a:lnTo>
                    <a:pt x="79" y="332"/>
                  </a:lnTo>
                  <a:lnTo>
                    <a:pt x="88" y="293"/>
                  </a:lnTo>
                  <a:lnTo>
                    <a:pt x="134" y="285"/>
                  </a:lnTo>
                  <a:lnTo>
                    <a:pt x="134" y="285"/>
                  </a:lnTo>
                  <a:lnTo>
                    <a:pt x="137" y="282"/>
                  </a:lnTo>
                  <a:lnTo>
                    <a:pt x="140" y="279"/>
                  </a:lnTo>
                  <a:lnTo>
                    <a:pt x="148" y="222"/>
                  </a:lnTo>
                  <a:lnTo>
                    <a:pt x="188" y="224"/>
                  </a:lnTo>
                  <a:lnTo>
                    <a:pt x="188" y="224"/>
                  </a:lnTo>
                  <a:lnTo>
                    <a:pt x="191" y="222"/>
                  </a:lnTo>
                  <a:lnTo>
                    <a:pt x="195" y="221"/>
                  </a:lnTo>
                  <a:lnTo>
                    <a:pt x="232" y="183"/>
                  </a:lnTo>
                  <a:lnTo>
                    <a:pt x="232" y="183"/>
                  </a:lnTo>
                  <a:lnTo>
                    <a:pt x="249" y="188"/>
                  </a:lnTo>
                  <a:lnTo>
                    <a:pt x="267" y="189"/>
                  </a:lnTo>
                  <a:lnTo>
                    <a:pt x="267" y="189"/>
                  </a:lnTo>
                  <a:lnTo>
                    <a:pt x="285" y="188"/>
                  </a:lnTo>
                  <a:lnTo>
                    <a:pt x="303" y="182"/>
                  </a:lnTo>
                  <a:lnTo>
                    <a:pt x="320" y="174"/>
                  </a:lnTo>
                  <a:lnTo>
                    <a:pt x="334" y="161"/>
                  </a:lnTo>
                  <a:lnTo>
                    <a:pt x="334" y="161"/>
                  </a:lnTo>
                  <a:lnTo>
                    <a:pt x="340" y="155"/>
                  </a:lnTo>
                  <a:lnTo>
                    <a:pt x="347" y="147"/>
                  </a:lnTo>
                  <a:lnTo>
                    <a:pt x="354" y="130"/>
                  </a:lnTo>
                  <a:lnTo>
                    <a:pt x="359" y="113"/>
                  </a:lnTo>
                  <a:lnTo>
                    <a:pt x="361" y="94"/>
                  </a:lnTo>
                  <a:lnTo>
                    <a:pt x="359" y="77"/>
                  </a:lnTo>
                  <a:lnTo>
                    <a:pt x="354" y="59"/>
                  </a:lnTo>
                  <a:lnTo>
                    <a:pt x="347" y="42"/>
                  </a:lnTo>
                  <a:lnTo>
                    <a:pt x="340" y="34"/>
                  </a:lnTo>
                  <a:lnTo>
                    <a:pt x="334" y="28"/>
                  </a:lnTo>
                  <a:lnTo>
                    <a:pt x="334" y="28"/>
                  </a:lnTo>
                  <a:close/>
                  <a:moveTo>
                    <a:pt x="323" y="150"/>
                  </a:moveTo>
                  <a:lnTo>
                    <a:pt x="323" y="150"/>
                  </a:lnTo>
                  <a:lnTo>
                    <a:pt x="311" y="161"/>
                  </a:lnTo>
                  <a:lnTo>
                    <a:pt x="298" y="169"/>
                  </a:lnTo>
                  <a:lnTo>
                    <a:pt x="282" y="172"/>
                  </a:lnTo>
                  <a:lnTo>
                    <a:pt x="267" y="174"/>
                  </a:lnTo>
                  <a:lnTo>
                    <a:pt x="267" y="174"/>
                  </a:lnTo>
                  <a:lnTo>
                    <a:pt x="249" y="172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29" y="168"/>
                  </a:lnTo>
                  <a:lnTo>
                    <a:pt x="226" y="169"/>
                  </a:lnTo>
                  <a:lnTo>
                    <a:pt x="187" y="208"/>
                  </a:lnTo>
                  <a:lnTo>
                    <a:pt x="141" y="207"/>
                  </a:lnTo>
                  <a:lnTo>
                    <a:pt x="141" y="207"/>
                  </a:lnTo>
                  <a:lnTo>
                    <a:pt x="141" y="207"/>
                  </a:lnTo>
                  <a:lnTo>
                    <a:pt x="141" y="207"/>
                  </a:lnTo>
                  <a:lnTo>
                    <a:pt x="138" y="208"/>
                  </a:lnTo>
                  <a:lnTo>
                    <a:pt x="135" y="210"/>
                  </a:lnTo>
                  <a:lnTo>
                    <a:pt x="134" y="211"/>
                  </a:lnTo>
                  <a:lnTo>
                    <a:pt x="134" y="215"/>
                  </a:lnTo>
                  <a:lnTo>
                    <a:pt x="126" y="271"/>
                  </a:lnTo>
                  <a:lnTo>
                    <a:pt x="82" y="280"/>
                  </a:lnTo>
                  <a:lnTo>
                    <a:pt x="82" y="280"/>
                  </a:lnTo>
                  <a:lnTo>
                    <a:pt x="77" y="282"/>
                  </a:lnTo>
                  <a:lnTo>
                    <a:pt x="76" y="285"/>
                  </a:lnTo>
                  <a:lnTo>
                    <a:pt x="66" y="323"/>
                  </a:lnTo>
                  <a:lnTo>
                    <a:pt x="25" y="324"/>
                  </a:lnTo>
                  <a:lnTo>
                    <a:pt x="18" y="304"/>
                  </a:lnTo>
                  <a:lnTo>
                    <a:pt x="190" y="130"/>
                  </a:lnTo>
                  <a:lnTo>
                    <a:pt x="190" y="130"/>
                  </a:lnTo>
                  <a:lnTo>
                    <a:pt x="193" y="127"/>
                  </a:lnTo>
                  <a:lnTo>
                    <a:pt x="191" y="122"/>
                  </a:lnTo>
                  <a:lnTo>
                    <a:pt x="191" y="122"/>
                  </a:lnTo>
                  <a:lnTo>
                    <a:pt x="188" y="111"/>
                  </a:lnTo>
                  <a:lnTo>
                    <a:pt x="187" y="100"/>
                  </a:lnTo>
                  <a:lnTo>
                    <a:pt x="187" y="89"/>
                  </a:lnTo>
                  <a:lnTo>
                    <a:pt x="188" y="77"/>
                  </a:lnTo>
                  <a:lnTo>
                    <a:pt x="193" y="67"/>
                  </a:lnTo>
                  <a:lnTo>
                    <a:pt x="196" y="56"/>
                  </a:lnTo>
                  <a:lnTo>
                    <a:pt x="202" y="47"/>
                  </a:lnTo>
                  <a:lnTo>
                    <a:pt x="210" y="38"/>
                  </a:lnTo>
                  <a:lnTo>
                    <a:pt x="210" y="38"/>
                  </a:lnTo>
                  <a:lnTo>
                    <a:pt x="223" y="28"/>
                  </a:lnTo>
                  <a:lnTo>
                    <a:pt x="237" y="20"/>
                  </a:lnTo>
                  <a:lnTo>
                    <a:pt x="251" y="17"/>
                  </a:lnTo>
                  <a:lnTo>
                    <a:pt x="267" y="16"/>
                  </a:lnTo>
                  <a:lnTo>
                    <a:pt x="267" y="16"/>
                  </a:lnTo>
                  <a:lnTo>
                    <a:pt x="282" y="17"/>
                  </a:lnTo>
                  <a:lnTo>
                    <a:pt x="298" y="20"/>
                  </a:lnTo>
                  <a:lnTo>
                    <a:pt x="311" y="28"/>
                  </a:lnTo>
                  <a:lnTo>
                    <a:pt x="323" y="38"/>
                  </a:lnTo>
                  <a:lnTo>
                    <a:pt x="323" y="38"/>
                  </a:lnTo>
                  <a:lnTo>
                    <a:pt x="334" y="50"/>
                  </a:lnTo>
                  <a:lnTo>
                    <a:pt x="340" y="64"/>
                  </a:lnTo>
                  <a:lnTo>
                    <a:pt x="345" y="80"/>
                  </a:lnTo>
                  <a:lnTo>
                    <a:pt x="347" y="94"/>
                  </a:lnTo>
                  <a:lnTo>
                    <a:pt x="345" y="110"/>
                  </a:lnTo>
                  <a:lnTo>
                    <a:pt x="340" y="125"/>
                  </a:lnTo>
                  <a:lnTo>
                    <a:pt x="334" y="139"/>
                  </a:lnTo>
                  <a:lnTo>
                    <a:pt x="323" y="150"/>
                  </a:lnTo>
                  <a:lnTo>
                    <a:pt x="323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  <p:sp>
          <p:nvSpPr>
            <p:cNvPr id="69" name="Freeform 219"/>
            <p:cNvSpPr>
              <a:spLocks noEditPoints="1"/>
            </p:cNvSpPr>
            <p:nvPr/>
          </p:nvSpPr>
          <p:spPr bwMode="auto">
            <a:xfrm>
              <a:off x="6005513" y="1835150"/>
              <a:ext cx="44450" cy="42863"/>
            </a:xfrm>
            <a:custGeom>
              <a:avLst/>
              <a:gdLst>
                <a:gd name="T0" fmla="*/ 7 w 56"/>
                <a:gd name="T1" fmla="*/ 8 h 55"/>
                <a:gd name="T2" fmla="*/ 3 w 56"/>
                <a:gd name="T3" fmla="*/ 17 h 55"/>
                <a:gd name="T4" fmla="*/ 0 w 56"/>
                <a:gd name="T5" fmla="*/ 28 h 55"/>
                <a:gd name="T6" fmla="*/ 1 w 56"/>
                <a:gd name="T7" fmla="*/ 33 h 55"/>
                <a:gd name="T8" fmla="*/ 4 w 56"/>
                <a:gd name="T9" fmla="*/ 43 h 55"/>
                <a:gd name="T10" fmla="*/ 7 w 56"/>
                <a:gd name="T11" fmla="*/ 47 h 55"/>
                <a:gd name="T12" fmla="*/ 17 w 56"/>
                <a:gd name="T13" fmla="*/ 54 h 55"/>
                <a:gd name="T14" fmla="*/ 28 w 56"/>
                <a:gd name="T15" fmla="*/ 55 h 55"/>
                <a:gd name="T16" fmla="*/ 34 w 56"/>
                <a:gd name="T17" fmla="*/ 55 h 55"/>
                <a:gd name="T18" fmla="*/ 43 w 56"/>
                <a:gd name="T19" fmla="*/ 50 h 55"/>
                <a:gd name="T20" fmla="*/ 48 w 56"/>
                <a:gd name="T21" fmla="*/ 47 h 55"/>
                <a:gd name="T22" fmla="*/ 54 w 56"/>
                <a:gd name="T23" fmla="*/ 38 h 55"/>
                <a:gd name="T24" fmla="*/ 56 w 56"/>
                <a:gd name="T25" fmla="*/ 28 h 55"/>
                <a:gd name="T26" fmla="*/ 54 w 56"/>
                <a:gd name="T27" fmla="*/ 17 h 55"/>
                <a:gd name="T28" fmla="*/ 48 w 56"/>
                <a:gd name="T29" fmla="*/ 8 h 55"/>
                <a:gd name="T30" fmla="*/ 43 w 56"/>
                <a:gd name="T31" fmla="*/ 5 h 55"/>
                <a:gd name="T32" fmla="*/ 32 w 56"/>
                <a:gd name="T33" fmla="*/ 0 h 55"/>
                <a:gd name="T34" fmla="*/ 23 w 56"/>
                <a:gd name="T35" fmla="*/ 0 h 55"/>
                <a:gd name="T36" fmla="*/ 12 w 56"/>
                <a:gd name="T37" fmla="*/ 5 h 55"/>
                <a:gd name="T38" fmla="*/ 7 w 56"/>
                <a:gd name="T39" fmla="*/ 8 h 55"/>
                <a:gd name="T40" fmla="*/ 37 w 56"/>
                <a:gd name="T41" fmla="*/ 38 h 55"/>
                <a:gd name="T42" fmla="*/ 28 w 56"/>
                <a:gd name="T43" fmla="*/ 41 h 55"/>
                <a:gd name="T44" fmla="*/ 18 w 56"/>
                <a:gd name="T45" fmla="*/ 38 h 55"/>
                <a:gd name="T46" fmla="*/ 15 w 56"/>
                <a:gd name="T47" fmla="*/ 33 h 55"/>
                <a:gd name="T48" fmla="*/ 15 w 56"/>
                <a:gd name="T49" fmla="*/ 28 h 55"/>
                <a:gd name="T50" fmla="*/ 18 w 56"/>
                <a:gd name="T51" fmla="*/ 19 h 55"/>
                <a:gd name="T52" fmla="*/ 23 w 56"/>
                <a:gd name="T53" fmla="*/ 16 h 55"/>
                <a:gd name="T54" fmla="*/ 28 w 56"/>
                <a:gd name="T55" fmla="*/ 14 h 55"/>
                <a:gd name="T56" fmla="*/ 37 w 56"/>
                <a:gd name="T57" fmla="*/ 19 h 55"/>
                <a:gd name="T58" fmla="*/ 40 w 56"/>
                <a:gd name="T59" fmla="*/ 22 h 55"/>
                <a:gd name="T60" fmla="*/ 40 w 56"/>
                <a:gd name="T61" fmla="*/ 33 h 55"/>
                <a:gd name="T62" fmla="*/ 37 w 56"/>
                <a:gd name="T63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6" h="55">
                  <a:moveTo>
                    <a:pt x="7" y="8"/>
                  </a:moveTo>
                  <a:lnTo>
                    <a:pt x="7" y="8"/>
                  </a:lnTo>
                  <a:lnTo>
                    <a:pt x="4" y="13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33"/>
                  </a:lnTo>
                  <a:lnTo>
                    <a:pt x="3" y="38"/>
                  </a:lnTo>
                  <a:lnTo>
                    <a:pt x="4" y="43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12" y="50"/>
                  </a:lnTo>
                  <a:lnTo>
                    <a:pt x="17" y="54"/>
                  </a:lnTo>
                  <a:lnTo>
                    <a:pt x="23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4" y="55"/>
                  </a:lnTo>
                  <a:lnTo>
                    <a:pt x="39" y="54"/>
                  </a:lnTo>
                  <a:lnTo>
                    <a:pt x="43" y="50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51" y="43"/>
                  </a:lnTo>
                  <a:lnTo>
                    <a:pt x="54" y="38"/>
                  </a:lnTo>
                  <a:lnTo>
                    <a:pt x="56" y="33"/>
                  </a:lnTo>
                  <a:lnTo>
                    <a:pt x="56" y="28"/>
                  </a:lnTo>
                  <a:lnTo>
                    <a:pt x="56" y="22"/>
                  </a:lnTo>
                  <a:lnTo>
                    <a:pt x="54" y="17"/>
                  </a:lnTo>
                  <a:lnTo>
                    <a:pt x="51" y="13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3" y="5"/>
                  </a:lnTo>
                  <a:lnTo>
                    <a:pt x="39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3" y="0"/>
                  </a:lnTo>
                  <a:lnTo>
                    <a:pt x="17" y="2"/>
                  </a:lnTo>
                  <a:lnTo>
                    <a:pt x="12" y="5"/>
                  </a:lnTo>
                  <a:lnTo>
                    <a:pt x="7" y="8"/>
                  </a:lnTo>
                  <a:lnTo>
                    <a:pt x="7" y="8"/>
                  </a:lnTo>
                  <a:close/>
                  <a:moveTo>
                    <a:pt x="37" y="38"/>
                  </a:moveTo>
                  <a:lnTo>
                    <a:pt x="37" y="38"/>
                  </a:lnTo>
                  <a:lnTo>
                    <a:pt x="32" y="39"/>
                  </a:lnTo>
                  <a:lnTo>
                    <a:pt x="28" y="41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3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2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23" y="16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32" y="16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0" y="22"/>
                  </a:lnTo>
                  <a:lnTo>
                    <a:pt x="40" y="28"/>
                  </a:lnTo>
                  <a:lnTo>
                    <a:pt x="40" y="33"/>
                  </a:ln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672655" y="2076196"/>
            <a:ext cx="260978" cy="272976"/>
            <a:chOff x="8615363" y="2524125"/>
            <a:chExt cx="276225" cy="288925"/>
          </a:xfrm>
          <a:solidFill>
            <a:srgbClr val="D9D9D9"/>
          </a:solidFill>
        </p:grpSpPr>
        <p:sp>
          <p:nvSpPr>
            <p:cNvPr id="92" name="Freeform 276"/>
            <p:cNvSpPr>
              <a:spLocks noEditPoints="1"/>
            </p:cNvSpPr>
            <p:nvPr/>
          </p:nvSpPr>
          <p:spPr bwMode="auto">
            <a:xfrm>
              <a:off x="8683625" y="2763838"/>
              <a:ext cx="28575" cy="28575"/>
            </a:xfrm>
            <a:custGeom>
              <a:avLst/>
              <a:gdLst>
                <a:gd name="T0" fmla="*/ 19 w 36"/>
                <a:gd name="T1" fmla="*/ 38 h 38"/>
                <a:gd name="T2" fmla="*/ 19 w 36"/>
                <a:gd name="T3" fmla="*/ 38 h 38"/>
                <a:gd name="T4" fmla="*/ 25 w 36"/>
                <a:gd name="T5" fmla="*/ 36 h 38"/>
                <a:gd name="T6" fmla="*/ 31 w 36"/>
                <a:gd name="T7" fmla="*/ 32 h 38"/>
                <a:gd name="T8" fmla="*/ 34 w 36"/>
                <a:gd name="T9" fmla="*/ 25 h 38"/>
                <a:gd name="T10" fmla="*/ 36 w 36"/>
                <a:gd name="T11" fmla="*/ 19 h 38"/>
                <a:gd name="T12" fmla="*/ 36 w 36"/>
                <a:gd name="T13" fmla="*/ 19 h 38"/>
                <a:gd name="T14" fmla="*/ 34 w 36"/>
                <a:gd name="T15" fmla="*/ 11 h 38"/>
                <a:gd name="T16" fmla="*/ 31 w 36"/>
                <a:gd name="T17" fmla="*/ 7 h 38"/>
                <a:gd name="T18" fmla="*/ 25 w 36"/>
                <a:gd name="T19" fmla="*/ 2 h 38"/>
                <a:gd name="T20" fmla="*/ 19 w 36"/>
                <a:gd name="T21" fmla="*/ 0 h 38"/>
                <a:gd name="T22" fmla="*/ 19 w 36"/>
                <a:gd name="T23" fmla="*/ 0 h 38"/>
                <a:gd name="T24" fmla="*/ 11 w 36"/>
                <a:gd name="T25" fmla="*/ 2 h 38"/>
                <a:gd name="T26" fmla="*/ 5 w 36"/>
                <a:gd name="T27" fmla="*/ 7 h 38"/>
                <a:gd name="T28" fmla="*/ 1 w 36"/>
                <a:gd name="T29" fmla="*/ 11 h 38"/>
                <a:gd name="T30" fmla="*/ 0 w 36"/>
                <a:gd name="T31" fmla="*/ 19 h 38"/>
                <a:gd name="T32" fmla="*/ 0 w 36"/>
                <a:gd name="T33" fmla="*/ 19 h 38"/>
                <a:gd name="T34" fmla="*/ 1 w 36"/>
                <a:gd name="T35" fmla="*/ 25 h 38"/>
                <a:gd name="T36" fmla="*/ 5 w 36"/>
                <a:gd name="T37" fmla="*/ 32 h 38"/>
                <a:gd name="T38" fmla="*/ 11 w 36"/>
                <a:gd name="T39" fmla="*/ 36 h 38"/>
                <a:gd name="T40" fmla="*/ 19 w 36"/>
                <a:gd name="T41" fmla="*/ 38 h 38"/>
                <a:gd name="T42" fmla="*/ 19 w 36"/>
                <a:gd name="T43" fmla="*/ 38 h 38"/>
                <a:gd name="T44" fmla="*/ 19 w 36"/>
                <a:gd name="T45" fmla="*/ 14 h 38"/>
                <a:gd name="T46" fmla="*/ 19 w 36"/>
                <a:gd name="T47" fmla="*/ 14 h 38"/>
                <a:gd name="T48" fmla="*/ 20 w 36"/>
                <a:gd name="T49" fmla="*/ 16 h 38"/>
                <a:gd name="T50" fmla="*/ 22 w 36"/>
                <a:gd name="T51" fmla="*/ 19 h 38"/>
                <a:gd name="T52" fmla="*/ 22 w 36"/>
                <a:gd name="T53" fmla="*/ 19 h 38"/>
                <a:gd name="T54" fmla="*/ 20 w 36"/>
                <a:gd name="T55" fmla="*/ 22 h 38"/>
                <a:gd name="T56" fmla="*/ 19 w 36"/>
                <a:gd name="T57" fmla="*/ 22 h 38"/>
                <a:gd name="T58" fmla="*/ 19 w 36"/>
                <a:gd name="T59" fmla="*/ 22 h 38"/>
                <a:gd name="T60" fmla="*/ 16 w 36"/>
                <a:gd name="T61" fmla="*/ 22 h 38"/>
                <a:gd name="T62" fmla="*/ 14 w 36"/>
                <a:gd name="T63" fmla="*/ 19 h 38"/>
                <a:gd name="T64" fmla="*/ 14 w 36"/>
                <a:gd name="T65" fmla="*/ 19 h 38"/>
                <a:gd name="T66" fmla="*/ 16 w 36"/>
                <a:gd name="T67" fmla="*/ 16 h 38"/>
                <a:gd name="T68" fmla="*/ 19 w 36"/>
                <a:gd name="T69" fmla="*/ 14 h 38"/>
                <a:gd name="T70" fmla="*/ 19 w 36"/>
                <a:gd name="T71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" h="38">
                  <a:moveTo>
                    <a:pt x="19" y="38"/>
                  </a:moveTo>
                  <a:lnTo>
                    <a:pt x="19" y="38"/>
                  </a:lnTo>
                  <a:lnTo>
                    <a:pt x="25" y="36"/>
                  </a:lnTo>
                  <a:lnTo>
                    <a:pt x="31" y="32"/>
                  </a:lnTo>
                  <a:lnTo>
                    <a:pt x="34" y="25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4" y="11"/>
                  </a:lnTo>
                  <a:lnTo>
                    <a:pt x="31" y="7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1" y="2"/>
                  </a:lnTo>
                  <a:lnTo>
                    <a:pt x="5" y="7"/>
                  </a:lnTo>
                  <a:lnTo>
                    <a:pt x="1" y="1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5" y="32"/>
                  </a:lnTo>
                  <a:lnTo>
                    <a:pt x="11" y="36"/>
                  </a:lnTo>
                  <a:lnTo>
                    <a:pt x="19" y="38"/>
                  </a:lnTo>
                  <a:lnTo>
                    <a:pt x="19" y="38"/>
                  </a:lnTo>
                  <a:close/>
                  <a:moveTo>
                    <a:pt x="19" y="14"/>
                  </a:moveTo>
                  <a:lnTo>
                    <a:pt x="19" y="14"/>
                  </a:lnTo>
                  <a:lnTo>
                    <a:pt x="20" y="16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0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6" y="22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6" y="16"/>
                  </a:lnTo>
                  <a:lnTo>
                    <a:pt x="19" y="14"/>
                  </a:lnTo>
                  <a:lnTo>
                    <a:pt x="1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  <p:sp>
          <p:nvSpPr>
            <p:cNvPr id="93" name="Freeform 277"/>
            <p:cNvSpPr>
              <a:spLocks noEditPoints="1"/>
            </p:cNvSpPr>
            <p:nvPr/>
          </p:nvSpPr>
          <p:spPr bwMode="auto">
            <a:xfrm>
              <a:off x="8615363" y="2524125"/>
              <a:ext cx="276225" cy="288925"/>
            </a:xfrm>
            <a:custGeom>
              <a:avLst/>
              <a:gdLst>
                <a:gd name="T0" fmla="*/ 205 w 350"/>
                <a:gd name="T1" fmla="*/ 17 h 365"/>
                <a:gd name="T2" fmla="*/ 183 w 350"/>
                <a:gd name="T3" fmla="*/ 0 h 365"/>
                <a:gd name="T4" fmla="*/ 38 w 350"/>
                <a:gd name="T5" fmla="*/ 0 h 365"/>
                <a:gd name="T6" fmla="*/ 17 w 350"/>
                <a:gd name="T7" fmla="*/ 6 h 365"/>
                <a:gd name="T8" fmla="*/ 3 w 350"/>
                <a:gd name="T9" fmla="*/ 24 h 365"/>
                <a:gd name="T10" fmla="*/ 0 w 350"/>
                <a:gd name="T11" fmla="*/ 49 h 365"/>
                <a:gd name="T12" fmla="*/ 0 w 350"/>
                <a:gd name="T13" fmla="*/ 326 h 365"/>
                <a:gd name="T14" fmla="*/ 6 w 350"/>
                <a:gd name="T15" fmla="*/ 348 h 365"/>
                <a:gd name="T16" fmla="*/ 24 w 350"/>
                <a:gd name="T17" fmla="*/ 362 h 365"/>
                <a:gd name="T18" fmla="*/ 174 w 350"/>
                <a:gd name="T19" fmla="*/ 365 h 365"/>
                <a:gd name="T20" fmla="*/ 188 w 350"/>
                <a:gd name="T21" fmla="*/ 362 h 365"/>
                <a:gd name="T22" fmla="*/ 205 w 350"/>
                <a:gd name="T23" fmla="*/ 348 h 365"/>
                <a:gd name="T24" fmla="*/ 212 w 350"/>
                <a:gd name="T25" fmla="*/ 326 h 365"/>
                <a:gd name="T26" fmla="*/ 245 w 350"/>
                <a:gd name="T27" fmla="*/ 197 h 365"/>
                <a:gd name="T28" fmla="*/ 282 w 350"/>
                <a:gd name="T29" fmla="*/ 194 h 365"/>
                <a:gd name="T30" fmla="*/ 324 w 350"/>
                <a:gd name="T31" fmla="*/ 171 h 365"/>
                <a:gd name="T32" fmla="*/ 346 w 350"/>
                <a:gd name="T33" fmla="*/ 125 h 365"/>
                <a:gd name="T34" fmla="*/ 346 w 350"/>
                <a:gd name="T35" fmla="*/ 89 h 365"/>
                <a:gd name="T36" fmla="*/ 324 w 350"/>
                <a:gd name="T37" fmla="*/ 44 h 365"/>
                <a:gd name="T38" fmla="*/ 282 w 350"/>
                <a:gd name="T39" fmla="*/ 19 h 365"/>
                <a:gd name="T40" fmla="*/ 14 w 350"/>
                <a:gd name="T41" fmla="*/ 38 h 365"/>
                <a:gd name="T42" fmla="*/ 16 w 350"/>
                <a:gd name="T43" fmla="*/ 28 h 365"/>
                <a:gd name="T44" fmla="*/ 33 w 350"/>
                <a:gd name="T45" fmla="*/ 14 h 365"/>
                <a:gd name="T46" fmla="*/ 174 w 350"/>
                <a:gd name="T47" fmla="*/ 14 h 365"/>
                <a:gd name="T48" fmla="*/ 185 w 350"/>
                <a:gd name="T49" fmla="*/ 17 h 365"/>
                <a:gd name="T50" fmla="*/ 160 w 350"/>
                <a:gd name="T51" fmla="*/ 24 h 365"/>
                <a:gd name="T52" fmla="*/ 126 w 350"/>
                <a:gd name="T53" fmla="*/ 49 h 365"/>
                <a:gd name="T54" fmla="*/ 198 w 350"/>
                <a:gd name="T55" fmla="*/ 326 h 365"/>
                <a:gd name="T56" fmla="*/ 196 w 350"/>
                <a:gd name="T57" fmla="*/ 335 h 365"/>
                <a:gd name="T58" fmla="*/ 179 w 350"/>
                <a:gd name="T59" fmla="*/ 349 h 365"/>
                <a:gd name="T60" fmla="*/ 38 w 350"/>
                <a:gd name="T61" fmla="*/ 349 h 365"/>
                <a:gd name="T62" fmla="*/ 22 w 350"/>
                <a:gd name="T63" fmla="*/ 343 h 365"/>
                <a:gd name="T64" fmla="*/ 14 w 350"/>
                <a:gd name="T65" fmla="*/ 326 h 365"/>
                <a:gd name="T66" fmla="*/ 198 w 350"/>
                <a:gd name="T67" fmla="*/ 326 h 365"/>
                <a:gd name="T68" fmla="*/ 14 w 350"/>
                <a:gd name="T69" fmla="*/ 64 h 365"/>
                <a:gd name="T70" fmla="*/ 113 w 350"/>
                <a:gd name="T71" fmla="*/ 74 h 365"/>
                <a:gd name="T72" fmla="*/ 107 w 350"/>
                <a:gd name="T73" fmla="*/ 107 h 365"/>
                <a:gd name="T74" fmla="*/ 111 w 350"/>
                <a:gd name="T75" fmla="*/ 136 h 365"/>
                <a:gd name="T76" fmla="*/ 133 w 350"/>
                <a:gd name="T77" fmla="*/ 172 h 365"/>
                <a:gd name="T78" fmla="*/ 169 w 350"/>
                <a:gd name="T79" fmla="*/ 194 h 365"/>
                <a:gd name="T80" fmla="*/ 169 w 350"/>
                <a:gd name="T81" fmla="*/ 251 h 365"/>
                <a:gd name="T82" fmla="*/ 176 w 350"/>
                <a:gd name="T83" fmla="*/ 254 h 365"/>
                <a:gd name="T84" fmla="*/ 182 w 350"/>
                <a:gd name="T85" fmla="*/ 252 h 365"/>
                <a:gd name="T86" fmla="*/ 266 w 350"/>
                <a:gd name="T87" fmla="*/ 182 h 365"/>
                <a:gd name="T88" fmla="*/ 240 w 350"/>
                <a:gd name="T89" fmla="*/ 183 h 365"/>
                <a:gd name="T90" fmla="*/ 183 w 350"/>
                <a:gd name="T91" fmla="*/ 188 h 365"/>
                <a:gd name="T92" fmla="*/ 177 w 350"/>
                <a:gd name="T93" fmla="*/ 180 h 365"/>
                <a:gd name="T94" fmla="*/ 155 w 350"/>
                <a:gd name="T95" fmla="*/ 172 h 365"/>
                <a:gd name="T96" fmla="*/ 130 w 350"/>
                <a:gd name="T97" fmla="*/ 144 h 365"/>
                <a:gd name="T98" fmla="*/ 121 w 350"/>
                <a:gd name="T99" fmla="*/ 107 h 365"/>
                <a:gd name="T100" fmla="*/ 127 w 350"/>
                <a:gd name="T101" fmla="*/ 78 h 365"/>
                <a:gd name="T102" fmla="*/ 152 w 350"/>
                <a:gd name="T103" fmla="*/ 45 h 365"/>
                <a:gd name="T104" fmla="*/ 190 w 350"/>
                <a:gd name="T105" fmla="*/ 31 h 365"/>
                <a:gd name="T106" fmla="*/ 279 w 350"/>
                <a:gd name="T107" fmla="*/ 33 h 365"/>
                <a:gd name="T108" fmla="*/ 313 w 350"/>
                <a:gd name="T109" fmla="*/ 53 h 365"/>
                <a:gd name="T110" fmla="*/ 332 w 350"/>
                <a:gd name="T111" fmla="*/ 92 h 365"/>
                <a:gd name="T112" fmla="*/ 332 w 350"/>
                <a:gd name="T113" fmla="*/ 122 h 365"/>
                <a:gd name="T114" fmla="*/ 313 w 350"/>
                <a:gd name="T115" fmla="*/ 160 h 365"/>
                <a:gd name="T116" fmla="*/ 279 w 350"/>
                <a:gd name="T117" fmla="*/ 18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0" h="365">
                  <a:moveTo>
                    <a:pt x="266" y="17"/>
                  </a:moveTo>
                  <a:lnTo>
                    <a:pt x="205" y="17"/>
                  </a:lnTo>
                  <a:lnTo>
                    <a:pt x="205" y="17"/>
                  </a:lnTo>
                  <a:lnTo>
                    <a:pt x="201" y="9"/>
                  </a:lnTo>
                  <a:lnTo>
                    <a:pt x="193" y="5"/>
                  </a:lnTo>
                  <a:lnTo>
                    <a:pt x="183" y="0"/>
                  </a:lnTo>
                  <a:lnTo>
                    <a:pt x="174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0" y="0"/>
                  </a:lnTo>
                  <a:lnTo>
                    <a:pt x="24" y="2"/>
                  </a:lnTo>
                  <a:lnTo>
                    <a:pt x="17" y="6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3" y="24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49"/>
                  </a:lnTo>
                  <a:lnTo>
                    <a:pt x="0" y="294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0" y="334"/>
                  </a:lnTo>
                  <a:lnTo>
                    <a:pt x="3" y="341"/>
                  </a:lnTo>
                  <a:lnTo>
                    <a:pt x="6" y="348"/>
                  </a:lnTo>
                  <a:lnTo>
                    <a:pt x="11" y="352"/>
                  </a:lnTo>
                  <a:lnTo>
                    <a:pt x="17" y="357"/>
                  </a:lnTo>
                  <a:lnTo>
                    <a:pt x="24" y="362"/>
                  </a:lnTo>
                  <a:lnTo>
                    <a:pt x="30" y="363"/>
                  </a:lnTo>
                  <a:lnTo>
                    <a:pt x="38" y="365"/>
                  </a:lnTo>
                  <a:lnTo>
                    <a:pt x="174" y="365"/>
                  </a:lnTo>
                  <a:lnTo>
                    <a:pt x="174" y="365"/>
                  </a:lnTo>
                  <a:lnTo>
                    <a:pt x="182" y="363"/>
                  </a:lnTo>
                  <a:lnTo>
                    <a:pt x="188" y="362"/>
                  </a:lnTo>
                  <a:lnTo>
                    <a:pt x="196" y="357"/>
                  </a:lnTo>
                  <a:lnTo>
                    <a:pt x="201" y="352"/>
                  </a:lnTo>
                  <a:lnTo>
                    <a:pt x="205" y="348"/>
                  </a:lnTo>
                  <a:lnTo>
                    <a:pt x="209" y="341"/>
                  </a:lnTo>
                  <a:lnTo>
                    <a:pt x="212" y="334"/>
                  </a:lnTo>
                  <a:lnTo>
                    <a:pt x="212" y="326"/>
                  </a:lnTo>
                  <a:lnTo>
                    <a:pt x="212" y="294"/>
                  </a:lnTo>
                  <a:lnTo>
                    <a:pt x="212" y="226"/>
                  </a:lnTo>
                  <a:lnTo>
                    <a:pt x="245" y="197"/>
                  </a:lnTo>
                  <a:lnTo>
                    <a:pt x="266" y="197"/>
                  </a:lnTo>
                  <a:lnTo>
                    <a:pt x="266" y="197"/>
                  </a:lnTo>
                  <a:lnTo>
                    <a:pt x="282" y="194"/>
                  </a:lnTo>
                  <a:lnTo>
                    <a:pt x="298" y="190"/>
                  </a:lnTo>
                  <a:lnTo>
                    <a:pt x="312" y="182"/>
                  </a:lnTo>
                  <a:lnTo>
                    <a:pt x="324" y="171"/>
                  </a:lnTo>
                  <a:lnTo>
                    <a:pt x="334" y="157"/>
                  </a:lnTo>
                  <a:lnTo>
                    <a:pt x="342" y="143"/>
                  </a:lnTo>
                  <a:lnTo>
                    <a:pt x="346" y="125"/>
                  </a:lnTo>
                  <a:lnTo>
                    <a:pt x="350" y="107"/>
                  </a:lnTo>
                  <a:lnTo>
                    <a:pt x="350" y="107"/>
                  </a:lnTo>
                  <a:lnTo>
                    <a:pt x="346" y="89"/>
                  </a:lnTo>
                  <a:lnTo>
                    <a:pt x="342" y="72"/>
                  </a:lnTo>
                  <a:lnTo>
                    <a:pt x="334" y="56"/>
                  </a:lnTo>
                  <a:lnTo>
                    <a:pt x="324" y="44"/>
                  </a:lnTo>
                  <a:lnTo>
                    <a:pt x="312" y="33"/>
                  </a:lnTo>
                  <a:lnTo>
                    <a:pt x="298" y="24"/>
                  </a:lnTo>
                  <a:lnTo>
                    <a:pt x="282" y="19"/>
                  </a:lnTo>
                  <a:lnTo>
                    <a:pt x="266" y="17"/>
                  </a:lnTo>
                  <a:lnTo>
                    <a:pt x="266" y="17"/>
                  </a:lnTo>
                  <a:close/>
                  <a:moveTo>
                    <a:pt x="14" y="38"/>
                  </a:moveTo>
                  <a:lnTo>
                    <a:pt x="14" y="38"/>
                  </a:lnTo>
                  <a:lnTo>
                    <a:pt x="14" y="33"/>
                  </a:lnTo>
                  <a:lnTo>
                    <a:pt x="16" y="28"/>
                  </a:lnTo>
                  <a:lnTo>
                    <a:pt x="22" y="20"/>
                  </a:lnTo>
                  <a:lnTo>
                    <a:pt x="28" y="16"/>
                  </a:lnTo>
                  <a:lnTo>
                    <a:pt x="33" y="14"/>
                  </a:lnTo>
                  <a:lnTo>
                    <a:pt x="38" y="14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80" y="16"/>
                  </a:lnTo>
                  <a:lnTo>
                    <a:pt x="185" y="17"/>
                  </a:lnTo>
                  <a:lnTo>
                    <a:pt x="185" y="17"/>
                  </a:lnTo>
                  <a:lnTo>
                    <a:pt x="177" y="19"/>
                  </a:lnTo>
                  <a:lnTo>
                    <a:pt x="168" y="20"/>
                  </a:lnTo>
                  <a:lnTo>
                    <a:pt x="160" y="24"/>
                  </a:lnTo>
                  <a:lnTo>
                    <a:pt x="152" y="27"/>
                  </a:lnTo>
                  <a:lnTo>
                    <a:pt x="138" y="36"/>
                  </a:lnTo>
                  <a:lnTo>
                    <a:pt x="126" y="49"/>
                  </a:lnTo>
                  <a:lnTo>
                    <a:pt x="14" y="49"/>
                  </a:lnTo>
                  <a:lnTo>
                    <a:pt x="14" y="38"/>
                  </a:lnTo>
                  <a:close/>
                  <a:moveTo>
                    <a:pt x="198" y="326"/>
                  </a:moveTo>
                  <a:lnTo>
                    <a:pt x="198" y="326"/>
                  </a:lnTo>
                  <a:lnTo>
                    <a:pt x="198" y="331"/>
                  </a:lnTo>
                  <a:lnTo>
                    <a:pt x="196" y="335"/>
                  </a:lnTo>
                  <a:lnTo>
                    <a:pt x="191" y="343"/>
                  </a:lnTo>
                  <a:lnTo>
                    <a:pt x="183" y="348"/>
                  </a:lnTo>
                  <a:lnTo>
                    <a:pt x="179" y="349"/>
                  </a:lnTo>
                  <a:lnTo>
                    <a:pt x="174" y="349"/>
                  </a:lnTo>
                  <a:lnTo>
                    <a:pt x="38" y="349"/>
                  </a:lnTo>
                  <a:lnTo>
                    <a:pt x="38" y="349"/>
                  </a:lnTo>
                  <a:lnTo>
                    <a:pt x="33" y="349"/>
                  </a:lnTo>
                  <a:lnTo>
                    <a:pt x="28" y="348"/>
                  </a:lnTo>
                  <a:lnTo>
                    <a:pt x="22" y="343"/>
                  </a:lnTo>
                  <a:lnTo>
                    <a:pt x="16" y="335"/>
                  </a:lnTo>
                  <a:lnTo>
                    <a:pt x="14" y="331"/>
                  </a:lnTo>
                  <a:lnTo>
                    <a:pt x="14" y="326"/>
                  </a:lnTo>
                  <a:lnTo>
                    <a:pt x="14" y="294"/>
                  </a:lnTo>
                  <a:lnTo>
                    <a:pt x="198" y="294"/>
                  </a:lnTo>
                  <a:lnTo>
                    <a:pt x="198" y="326"/>
                  </a:lnTo>
                  <a:close/>
                  <a:moveTo>
                    <a:pt x="198" y="279"/>
                  </a:moveTo>
                  <a:lnTo>
                    <a:pt x="14" y="279"/>
                  </a:lnTo>
                  <a:lnTo>
                    <a:pt x="14" y="64"/>
                  </a:lnTo>
                  <a:lnTo>
                    <a:pt x="118" y="64"/>
                  </a:lnTo>
                  <a:lnTo>
                    <a:pt x="118" y="64"/>
                  </a:lnTo>
                  <a:lnTo>
                    <a:pt x="113" y="74"/>
                  </a:lnTo>
                  <a:lnTo>
                    <a:pt x="110" y="85"/>
                  </a:lnTo>
                  <a:lnTo>
                    <a:pt x="107" y="96"/>
                  </a:lnTo>
                  <a:lnTo>
                    <a:pt x="107" y="107"/>
                  </a:lnTo>
                  <a:lnTo>
                    <a:pt x="107" y="107"/>
                  </a:lnTo>
                  <a:lnTo>
                    <a:pt x="108" y="122"/>
                  </a:lnTo>
                  <a:lnTo>
                    <a:pt x="111" y="136"/>
                  </a:lnTo>
                  <a:lnTo>
                    <a:pt x="116" y="150"/>
                  </a:lnTo>
                  <a:lnTo>
                    <a:pt x="124" y="163"/>
                  </a:lnTo>
                  <a:lnTo>
                    <a:pt x="133" y="172"/>
                  </a:lnTo>
                  <a:lnTo>
                    <a:pt x="144" y="182"/>
                  </a:lnTo>
                  <a:lnTo>
                    <a:pt x="155" y="190"/>
                  </a:lnTo>
                  <a:lnTo>
                    <a:pt x="169" y="194"/>
                  </a:lnTo>
                  <a:lnTo>
                    <a:pt x="169" y="247"/>
                  </a:lnTo>
                  <a:lnTo>
                    <a:pt x="169" y="247"/>
                  </a:lnTo>
                  <a:lnTo>
                    <a:pt x="169" y="251"/>
                  </a:lnTo>
                  <a:lnTo>
                    <a:pt x="173" y="254"/>
                  </a:lnTo>
                  <a:lnTo>
                    <a:pt x="173" y="254"/>
                  </a:lnTo>
                  <a:lnTo>
                    <a:pt x="176" y="254"/>
                  </a:lnTo>
                  <a:lnTo>
                    <a:pt x="176" y="254"/>
                  </a:lnTo>
                  <a:lnTo>
                    <a:pt x="179" y="254"/>
                  </a:lnTo>
                  <a:lnTo>
                    <a:pt x="182" y="252"/>
                  </a:lnTo>
                  <a:lnTo>
                    <a:pt x="198" y="238"/>
                  </a:lnTo>
                  <a:lnTo>
                    <a:pt x="198" y="279"/>
                  </a:lnTo>
                  <a:close/>
                  <a:moveTo>
                    <a:pt x="266" y="182"/>
                  </a:moveTo>
                  <a:lnTo>
                    <a:pt x="241" y="182"/>
                  </a:lnTo>
                  <a:lnTo>
                    <a:pt x="241" y="182"/>
                  </a:lnTo>
                  <a:lnTo>
                    <a:pt x="240" y="183"/>
                  </a:lnTo>
                  <a:lnTo>
                    <a:pt x="237" y="183"/>
                  </a:lnTo>
                  <a:lnTo>
                    <a:pt x="183" y="230"/>
                  </a:lnTo>
                  <a:lnTo>
                    <a:pt x="183" y="188"/>
                  </a:lnTo>
                  <a:lnTo>
                    <a:pt x="183" y="188"/>
                  </a:lnTo>
                  <a:lnTo>
                    <a:pt x="182" y="183"/>
                  </a:lnTo>
                  <a:lnTo>
                    <a:pt x="177" y="180"/>
                  </a:lnTo>
                  <a:lnTo>
                    <a:pt x="177" y="180"/>
                  </a:lnTo>
                  <a:lnTo>
                    <a:pt x="166" y="177"/>
                  </a:lnTo>
                  <a:lnTo>
                    <a:pt x="155" y="172"/>
                  </a:lnTo>
                  <a:lnTo>
                    <a:pt x="146" y="164"/>
                  </a:lnTo>
                  <a:lnTo>
                    <a:pt x="138" y="155"/>
                  </a:lnTo>
                  <a:lnTo>
                    <a:pt x="130" y="144"/>
                  </a:lnTo>
                  <a:lnTo>
                    <a:pt x="126" y="133"/>
                  </a:lnTo>
                  <a:lnTo>
                    <a:pt x="122" y="121"/>
                  </a:lnTo>
                  <a:lnTo>
                    <a:pt x="121" y="107"/>
                  </a:lnTo>
                  <a:lnTo>
                    <a:pt x="121" y="107"/>
                  </a:lnTo>
                  <a:lnTo>
                    <a:pt x="122" y="92"/>
                  </a:lnTo>
                  <a:lnTo>
                    <a:pt x="127" y="78"/>
                  </a:lnTo>
                  <a:lnTo>
                    <a:pt x="133" y="64"/>
                  </a:lnTo>
                  <a:lnTo>
                    <a:pt x="141" y="53"/>
                  </a:lnTo>
                  <a:lnTo>
                    <a:pt x="152" y="45"/>
                  </a:lnTo>
                  <a:lnTo>
                    <a:pt x="163" y="38"/>
                  </a:lnTo>
                  <a:lnTo>
                    <a:pt x="176" y="33"/>
                  </a:lnTo>
                  <a:lnTo>
                    <a:pt x="190" y="31"/>
                  </a:lnTo>
                  <a:lnTo>
                    <a:pt x="266" y="31"/>
                  </a:lnTo>
                  <a:lnTo>
                    <a:pt x="266" y="31"/>
                  </a:lnTo>
                  <a:lnTo>
                    <a:pt x="279" y="33"/>
                  </a:lnTo>
                  <a:lnTo>
                    <a:pt x="293" y="38"/>
                  </a:lnTo>
                  <a:lnTo>
                    <a:pt x="304" y="45"/>
                  </a:lnTo>
                  <a:lnTo>
                    <a:pt x="313" y="53"/>
                  </a:lnTo>
                  <a:lnTo>
                    <a:pt x="323" y="64"/>
                  </a:lnTo>
                  <a:lnTo>
                    <a:pt x="329" y="78"/>
                  </a:lnTo>
                  <a:lnTo>
                    <a:pt x="332" y="92"/>
                  </a:lnTo>
                  <a:lnTo>
                    <a:pt x="334" y="107"/>
                  </a:lnTo>
                  <a:lnTo>
                    <a:pt x="334" y="107"/>
                  </a:lnTo>
                  <a:lnTo>
                    <a:pt x="332" y="122"/>
                  </a:lnTo>
                  <a:lnTo>
                    <a:pt x="329" y="136"/>
                  </a:lnTo>
                  <a:lnTo>
                    <a:pt x="323" y="149"/>
                  </a:lnTo>
                  <a:lnTo>
                    <a:pt x="313" y="160"/>
                  </a:lnTo>
                  <a:lnTo>
                    <a:pt x="304" y="169"/>
                  </a:lnTo>
                  <a:lnTo>
                    <a:pt x="293" y="175"/>
                  </a:lnTo>
                  <a:lnTo>
                    <a:pt x="279" y="180"/>
                  </a:lnTo>
                  <a:lnTo>
                    <a:pt x="266" y="182"/>
                  </a:lnTo>
                  <a:lnTo>
                    <a:pt x="266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  <p:sp>
          <p:nvSpPr>
            <p:cNvPr id="94" name="Freeform 278"/>
            <p:cNvSpPr>
              <a:spLocks/>
            </p:cNvSpPr>
            <p:nvPr/>
          </p:nvSpPr>
          <p:spPr bwMode="auto">
            <a:xfrm>
              <a:off x="8747125" y="2590800"/>
              <a:ext cx="98425" cy="11113"/>
            </a:xfrm>
            <a:custGeom>
              <a:avLst/>
              <a:gdLst>
                <a:gd name="T0" fmla="*/ 116 w 124"/>
                <a:gd name="T1" fmla="*/ 0 h 14"/>
                <a:gd name="T2" fmla="*/ 6 w 124"/>
                <a:gd name="T3" fmla="*/ 0 h 14"/>
                <a:gd name="T4" fmla="*/ 6 w 124"/>
                <a:gd name="T5" fmla="*/ 0 h 14"/>
                <a:gd name="T6" fmla="*/ 5 w 124"/>
                <a:gd name="T7" fmla="*/ 0 h 14"/>
                <a:gd name="T8" fmla="*/ 1 w 124"/>
                <a:gd name="T9" fmla="*/ 1 h 14"/>
                <a:gd name="T10" fmla="*/ 0 w 124"/>
                <a:gd name="T11" fmla="*/ 4 h 14"/>
                <a:gd name="T12" fmla="*/ 0 w 124"/>
                <a:gd name="T13" fmla="*/ 6 h 14"/>
                <a:gd name="T14" fmla="*/ 0 w 124"/>
                <a:gd name="T15" fmla="*/ 6 h 14"/>
                <a:gd name="T16" fmla="*/ 0 w 124"/>
                <a:gd name="T17" fmla="*/ 9 h 14"/>
                <a:gd name="T18" fmla="*/ 1 w 124"/>
                <a:gd name="T19" fmla="*/ 12 h 14"/>
                <a:gd name="T20" fmla="*/ 5 w 124"/>
                <a:gd name="T21" fmla="*/ 14 h 14"/>
                <a:gd name="T22" fmla="*/ 6 w 124"/>
                <a:gd name="T23" fmla="*/ 14 h 14"/>
                <a:gd name="T24" fmla="*/ 116 w 124"/>
                <a:gd name="T25" fmla="*/ 14 h 14"/>
                <a:gd name="T26" fmla="*/ 116 w 124"/>
                <a:gd name="T27" fmla="*/ 14 h 14"/>
                <a:gd name="T28" fmla="*/ 119 w 124"/>
                <a:gd name="T29" fmla="*/ 14 h 14"/>
                <a:gd name="T30" fmla="*/ 122 w 124"/>
                <a:gd name="T31" fmla="*/ 12 h 14"/>
                <a:gd name="T32" fmla="*/ 124 w 124"/>
                <a:gd name="T33" fmla="*/ 9 h 14"/>
                <a:gd name="T34" fmla="*/ 124 w 124"/>
                <a:gd name="T35" fmla="*/ 6 h 14"/>
                <a:gd name="T36" fmla="*/ 124 w 124"/>
                <a:gd name="T37" fmla="*/ 6 h 14"/>
                <a:gd name="T38" fmla="*/ 124 w 124"/>
                <a:gd name="T39" fmla="*/ 4 h 14"/>
                <a:gd name="T40" fmla="*/ 122 w 124"/>
                <a:gd name="T41" fmla="*/ 1 h 14"/>
                <a:gd name="T42" fmla="*/ 119 w 124"/>
                <a:gd name="T43" fmla="*/ 0 h 14"/>
                <a:gd name="T44" fmla="*/ 116 w 124"/>
                <a:gd name="T45" fmla="*/ 0 h 14"/>
                <a:gd name="T46" fmla="*/ 116 w 124"/>
                <a:gd name="T4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14">
                  <a:moveTo>
                    <a:pt x="11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9"/>
                  </a:lnTo>
                  <a:lnTo>
                    <a:pt x="1" y="12"/>
                  </a:lnTo>
                  <a:lnTo>
                    <a:pt x="5" y="14"/>
                  </a:lnTo>
                  <a:lnTo>
                    <a:pt x="6" y="14"/>
                  </a:lnTo>
                  <a:lnTo>
                    <a:pt x="116" y="14"/>
                  </a:lnTo>
                  <a:lnTo>
                    <a:pt x="116" y="14"/>
                  </a:lnTo>
                  <a:lnTo>
                    <a:pt x="119" y="14"/>
                  </a:lnTo>
                  <a:lnTo>
                    <a:pt x="122" y="12"/>
                  </a:lnTo>
                  <a:lnTo>
                    <a:pt x="124" y="9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4" y="4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6" y="0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  <p:sp>
          <p:nvSpPr>
            <p:cNvPr id="107" name="Freeform 279"/>
            <p:cNvSpPr>
              <a:spLocks/>
            </p:cNvSpPr>
            <p:nvPr/>
          </p:nvSpPr>
          <p:spPr bwMode="auto">
            <a:xfrm>
              <a:off x="8747125" y="2622550"/>
              <a:ext cx="53975" cy="12700"/>
            </a:xfrm>
            <a:custGeom>
              <a:avLst/>
              <a:gdLst>
                <a:gd name="T0" fmla="*/ 61 w 67"/>
                <a:gd name="T1" fmla="*/ 0 h 16"/>
                <a:gd name="T2" fmla="*/ 6 w 67"/>
                <a:gd name="T3" fmla="*/ 0 h 16"/>
                <a:gd name="T4" fmla="*/ 6 w 67"/>
                <a:gd name="T5" fmla="*/ 0 h 16"/>
                <a:gd name="T6" fmla="*/ 5 w 67"/>
                <a:gd name="T7" fmla="*/ 2 h 16"/>
                <a:gd name="T8" fmla="*/ 1 w 67"/>
                <a:gd name="T9" fmla="*/ 3 h 16"/>
                <a:gd name="T10" fmla="*/ 0 w 67"/>
                <a:gd name="T11" fmla="*/ 5 h 16"/>
                <a:gd name="T12" fmla="*/ 0 w 67"/>
                <a:gd name="T13" fmla="*/ 8 h 16"/>
                <a:gd name="T14" fmla="*/ 0 w 67"/>
                <a:gd name="T15" fmla="*/ 8 h 16"/>
                <a:gd name="T16" fmla="*/ 0 w 67"/>
                <a:gd name="T17" fmla="*/ 11 h 16"/>
                <a:gd name="T18" fmla="*/ 1 w 67"/>
                <a:gd name="T19" fmla="*/ 13 h 16"/>
                <a:gd name="T20" fmla="*/ 5 w 67"/>
                <a:gd name="T21" fmla="*/ 14 h 16"/>
                <a:gd name="T22" fmla="*/ 6 w 67"/>
                <a:gd name="T23" fmla="*/ 16 h 16"/>
                <a:gd name="T24" fmla="*/ 61 w 67"/>
                <a:gd name="T25" fmla="*/ 16 h 16"/>
                <a:gd name="T26" fmla="*/ 61 w 67"/>
                <a:gd name="T27" fmla="*/ 16 h 16"/>
                <a:gd name="T28" fmla="*/ 64 w 67"/>
                <a:gd name="T29" fmla="*/ 14 h 16"/>
                <a:gd name="T30" fmla="*/ 66 w 67"/>
                <a:gd name="T31" fmla="*/ 13 h 16"/>
                <a:gd name="T32" fmla="*/ 67 w 67"/>
                <a:gd name="T33" fmla="*/ 11 h 16"/>
                <a:gd name="T34" fmla="*/ 67 w 67"/>
                <a:gd name="T35" fmla="*/ 8 h 16"/>
                <a:gd name="T36" fmla="*/ 67 w 67"/>
                <a:gd name="T37" fmla="*/ 8 h 16"/>
                <a:gd name="T38" fmla="*/ 67 w 67"/>
                <a:gd name="T39" fmla="*/ 5 h 16"/>
                <a:gd name="T40" fmla="*/ 66 w 67"/>
                <a:gd name="T41" fmla="*/ 3 h 16"/>
                <a:gd name="T42" fmla="*/ 64 w 67"/>
                <a:gd name="T43" fmla="*/ 2 h 16"/>
                <a:gd name="T44" fmla="*/ 61 w 67"/>
                <a:gd name="T45" fmla="*/ 0 h 16"/>
                <a:gd name="T46" fmla="*/ 61 w 67"/>
                <a:gd name="T4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16">
                  <a:moveTo>
                    <a:pt x="61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5" y="2"/>
                  </a:lnTo>
                  <a:lnTo>
                    <a:pt x="1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5" y="14"/>
                  </a:lnTo>
                  <a:lnTo>
                    <a:pt x="6" y="16"/>
                  </a:lnTo>
                  <a:lnTo>
                    <a:pt x="61" y="16"/>
                  </a:lnTo>
                  <a:lnTo>
                    <a:pt x="61" y="16"/>
                  </a:lnTo>
                  <a:lnTo>
                    <a:pt x="64" y="14"/>
                  </a:lnTo>
                  <a:lnTo>
                    <a:pt x="66" y="13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7" y="5"/>
                  </a:lnTo>
                  <a:lnTo>
                    <a:pt x="66" y="3"/>
                  </a:lnTo>
                  <a:lnTo>
                    <a:pt x="64" y="2"/>
                  </a:lnTo>
                  <a:lnTo>
                    <a:pt x="61" y="0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C5C5C"/>
                </a:solidFill>
              </a:endParaRPr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1255662" y="1933284"/>
            <a:ext cx="0" cy="5397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310286" y="1933284"/>
            <a:ext cx="0" cy="5397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078613" y="1924816"/>
            <a:ext cx="0" cy="5397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827662" y="1911312"/>
            <a:ext cx="0" cy="5397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6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Reference: Link to SPATIAL ANALYSIS Maps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1459149" y="15094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Click on Image to be redirected: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149" y="2003881"/>
            <a:ext cx="8704634" cy="386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8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10613" y="2383716"/>
            <a:ext cx="9933516" cy="1330325"/>
          </a:xfrm>
        </p:spPr>
        <p:txBody>
          <a:bodyPr/>
          <a:lstStyle/>
          <a:p>
            <a:r>
              <a:rPr lang="en-US" dirty="0" smtClean="0">
                <a:latin typeface="+mj-lt"/>
                <a:cs typeface="KodchiangUPC" panose="02020603050405020304" pitchFamily="18" charset="-34"/>
              </a:rPr>
              <a:t>THANK </a:t>
            </a:r>
            <a:r>
              <a:rPr lang="en-US" dirty="0" smtClean="0">
                <a:latin typeface="+mj-lt"/>
                <a:cs typeface="KodchiangUPC" panose="02020603050405020304" pitchFamily="18" charset="-34"/>
              </a:rPr>
              <a:t>YOU</a:t>
            </a:r>
            <a:r>
              <a:rPr lang="en-US" dirty="0" smtClean="0">
                <a:solidFill>
                  <a:srgbClr val="92D400"/>
                </a:solidFill>
                <a:latin typeface="+mj-lt"/>
                <a:cs typeface="KodchiangUPC" panose="02020603050405020304" pitchFamily="18" charset="-34"/>
              </a:rPr>
              <a:t>.</a:t>
            </a:r>
            <a:endParaRPr lang="en-US" dirty="0">
              <a:solidFill>
                <a:srgbClr val="92D400"/>
              </a:solidFill>
              <a:latin typeface="+mj-lt"/>
              <a:cs typeface="Kodchiang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10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eloitte Digital">
      <a:dk1>
        <a:srgbClr val="5C5C5C"/>
      </a:dk1>
      <a:lt1>
        <a:sysClr val="window" lastClr="FFFFFF"/>
      </a:lt1>
      <a:dk2>
        <a:srgbClr val="3F3F3F"/>
      </a:dk2>
      <a:lt2>
        <a:srgbClr val="E7E7E8"/>
      </a:lt2>
      <a:accent1>
        <a:srgbClr val="000000"/>
      </a:accent1>
      <a:accent2>
        <a:srgbClr val="8C8C8C"/>
      </a:accent2>
      <a:accent3>
        <a:srgbClr val="B4B4B4"/>
      </a:accent3>
      <a:accent4>
        <a:srgbClr val="DCDCDC"/>
      </a:accent4>
      <a:accent5>
        <a:srgbClr val="92D400"/>
      </a:accent5>
      <a:accent6>
        <a:srgbClr val="00A1DE"/>
      </a:accent6>
      <a:hlink>
        <a:srgbClr val="8CC249"/>
      </a:hlink>
      <a:folHlink>
        <a:srgbClr val="8CC249"/>
      </a:folHlink>
    </a:clrScheme>
    <a:fontScheme name="Deloitte Digital">
      <a:majorFont>
        <a:latin typeface="Knockout HTF27-JuniorBantamwt"/>
        <a:ea typeface=""/>
        <a:cs typeface=""/>
      </a:majorFont>
      <a:minorFont>
        <a:latin typeface="Frutiger Nex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915BE87D957B459DD56033E3C8C214" ma:contentTypeVersion="1" ma:contentTypeDescription="Create a new document." ma:contentTypeScope="" ma:versionID="dfcab530593e001d9954193f968caf4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270CD2-D574-457E-A0B1-D4A4079462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250B7F5-2E28-4A75-BAD9-A378817A18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99FE2-FDB4-4CF9-83F4-3B52985DC3E0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3557</TotalTime>
  <Words>456</Words>
  <Application>Microsoft Office PowerPoint</Application>
  <PresentationFormat>Widescreen</PresentationFormat>
  <Paragraphs>71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Frutiger Next Pro Light</vt:lpstr>
      <vt:lpstr>Knockout HTF27-JuniorBantamwt</vt:lpstr>
      <vt:lpstr>KodchiangUPC</vt:lpstr>
      <vt:lpstr>Office Theme</vt:lpstr>
      <vt:lpstr>UNLOCKING GRIDLOCK   ONE^PARKING SPOT AT A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Reference: Analysis Methodology</vt:lpstr>
      <vt:lpstr>Reference: Link to SPATIAL ANALYSIS Maps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Presentation-Template-PPT-Preferred-16_9</dc:title>
  <dc:creator>Stacy Reilly</dc:creator>
  <cp:lastModifiedBy>Dalmia, Nihar (CA - Toronto)</cp:lastModifiedBy>
  <cp:revision>160</cp:revision>
  <dcterms:created xsi:type="dcterms:W3CDTF">2015-04-29T05:06:11Z</dcterms:created>
  <dcterms:modified xsi:type="dcterms:W3CDTF">2015-10-04T17:57:02Z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0x010100C0915BE87D957B459DD56033E3C8C214</vt:lpwstr>
  </property>
</Properties>
</file>